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2" r:id="rId6"/>
    <p:sldId id="273" r:id="rId7"/>
    <p:sldId id="283" r:id="rId8"/>
    <p:sldId id="274" r:id="rId9"/>
    <p:sldId id="263" r:id="rId10"/>
    <p:sldId id="262" r:id="rId11"/>
    <p:sldId id="264" r:id="rId12"/>
    <p:sldId id="275" r:id="rId13"/>
    <p:sldId id="265" r:id="rId14"/>
    <p:sldId id="276" r:id="rId15"/>
    <p:sldId id="266" r:id="rId16"/>
    <p:sldId id="277" r:id="rId17"/>
    <p:sldId id="281" r:id="rId18"/>
    <p:sldId id="278" r:id="rId19"/>
    <p:sldId id="267" r:id="rId20"/>
    <p:sldId id="268" r:id="rId21"/>
    <p:sldId id="284" r:id="rId22"/>
    <p:sldId id="279" r:id="rId23"/>
    <p:sldId id="282" r:id="rId24"/>
    <p:sldId id="270" r:id="rId25"/>
    <p:sldId id="271"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na Warwick" initials="LW" lastIdx="1" clrIdx="0">
    <p:extLst>
      <p:ext uri="{19B8F6BF-5375-455C-9EA6-DF929625EA0E}">
        <p15:presenceInfo xmlns:p15="http://schemas.microsoft.com/office/powerpoint/2012/main" userId="S-1-5-21-3906385597-2231348622-1769828471-1141" providerId="AD"/>
      </p:ext>
    </p:extLst>
  </p:cmAuthor>
  <p:cmAuthor id="2" name="Amy Tallett" initials="AT" lastIdx="40" clrIdx="1">
    <p:extLst>
      <p:ext uri="{19B8F6BF-5375-455C-9EA6-DF929625EA0E}">
        <p15:presenceInfo xmlns:p15="http://schemas.microsoft.com/office/powerpoint/2012/main" userId="S-1-5-21-2891863288-2859082394-63186017-2711" providerId="AD"/>
      </p:ext>
    </p:extLst>
  </p:cmAuthor>
  <p:cmAuthor id="3" name="Juan Abad Madronero" initials="JAM" lastIdx="2" clrIdx="2">
    <p:extLst>
      <p:ext uri="{19B8F6BF-5375-455C-9EA6-DF929625EA0E}">
        <p15:presenceInfo xmlns:p15="http://schemas.microsoft.com/office/powerpoint/2012/main" userId="S-1-5-21-2891863288-2859082394-63186017-5879" providerId="AD"/>
      </p:ext>
    </p:extLst>
  </p:cmAuthor>
  <p:cmAuthor id="4" name="Natalie Dren" initials="ND" lastIdx="13" clrIdx="3">
    <p:extLst>
      <p:ext uri="{19B8F6BF-5375-455C-9EA6-DF929625EA0E}">
        <p15:presenceInfo xmlns:p15="http://schemas.microsoft.com/office/powerpoint/2012/main" userId="Natalie D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474" y="10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46F1-1AA2-4C70-B4E6-6D787258A3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88B2C02-445C-471F-8DB7-6D5D1549C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E386E40-D6BC-43E1-A06A-FDCE19ACF26E}"/>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5" name="Footer Placeholder 4">
            <a:extLst>
              <a:ext uri="{FF2B5EF4-FFF2-40B4-BE49-F238E27FC236}">
                <a16:creationId xmlns:a16="http://schemas.microsoft.com/office/drawing/2014/main" id="{DAD278BE-6F15-41F4-AA8D-40C34871DD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3A93C8-038B-4295-A943-AA84A440EE47}"/>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369653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74EA-C4B0-4069-A434-1B5F222C7A1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47656C2-6E96-4965-BD41-EA563BEF59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F7C925-AD9F-4BA3-BB6D-AFF12FBAB489}"/>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5" name="Footer Placeholder 4">
            <a:extLst>
              <a:ext uri="{FF2B5EF4-FFF2-40B4-BE49-F238E27FC236}">
                <a16:creationId xmlns:a16="http://schemas.microsoft.com/office/drawing/2014/main" id="{34C6C860-3E48-40DA-8E50-160DAB67D6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240FF8-D68B-464B-BC0A-31816552DB99}"/>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138781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FEEC7-4A2E-4259-9645-90B2A73100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24371E0-7624-471D-88CF-1DAAE78C1F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91F68C-0224-4935-A41A-3E38C498E96C}"/>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5" name="Footer Placeholder 4">
            <a:extLst>
              <a:ext uri="{FF2B5EF4-FFF2-40B4-BE49-F238E27FC236}">
                <a16:creationId xmlns:a16="http://schemas.microsoft.com/office/drawing/2014/main" id="{514866D6-3AC2-46BF-A88C-24FA74F2AC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3BC716-5CD6-4F4D-B11D-B9A6747BBF62}"/>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263951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7E18-E283-469C-933D-FBAADAB3F74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9DAFBC-E4AF-4726-A766-D18B1AD9B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22F773-E294-42B4-B878-FEF0C39AB460}"/>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5" name="Footer Placeholder 4">
            <a:extLst>
              <a:ext uri="{FF2B5EF4-FFF2-40B4-BE49-F238E27FC236}">
                <a16:creationId xmlns:a16="http://schemas.microsoft.com/office/drawing/2014/main" id="{26E3F4EF-F514-44E5-B568-69FA4F05D0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2A8B16-73BE-4460-BF81-1AAA595BEDB6}"/>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123957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7EF8-004A-4788-85B7-5BDF8FDC3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DDBDCD9-3D94-4AF8-840C-1ECDB5B0E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2F304A-2DD8-4C97-8857-4FAE128DED85}"/>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5" name="Footer Placeholder 4">
            <a:extLst>
              <a:ext uri="{FF2B5EF4-FFF2-40B4-BE49-F238E27FC236}">
                <a16:creationId xmlns:a16="http://schemas.microsoft.com/office/drawing/2014/main" id="{C35D5344-40CF-42C9-A865-6C82A5CBD1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D4BD01-B8BA-480E-8D80-385493B756AC}"/>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51043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CD92-48A2-49A7-ADA8-0EC195AFF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622019-1E97-4684-8C48-1AB70962A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9719EC2-C083-4CFF-A236-B331F19EC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8D6C020-5215-449B-8E3F-F8FB98635C8E}"/>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6" name="Footer Placeholder 5">
            <a:extLst>
              <a:ext uri="{FF2B5EF4-FFF2-40B4-BE49-F238E27FC236}">
                <a16:creationId xmlns:a16="http://schemas.microsoft.com/office/drawing/2014/main" id="{FCB3D957-0D3A-41DB-92A5-451DAF568A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2072603-B944-440A-9184-D6F1D7E20F68}"/>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408275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DEDC-C20A-4F76-9108-A0D1E33CDFE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3183393-9617-4182-B57B-CAC4E451B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8BA7A-8D03-4D33-A1C6-1D51245FB8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5F1D77F-0D47-4E6F-BB52-63DB18724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342F9-9F31-4938-9B64-BA71010B9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33167F2-25C2-4057-9233-7F8AC63A6A7C}"/>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8" name="Footer Placeholder 7">
            <a:extLst>
              <a:ext uri="{FF2B5EF4-FFF2-40B4-BE49-F238E27FC236}">
                <a16:creationId xmlns:a16="http://schemas.microsoft.com/office/drawing/2014/main" id="{ACA3B132-B189-48A9-8132-D4633701573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EC19D06-3AEE-433A-9D33-B957E94CEA35}"/>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162422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7289-3EB7-41C5-9FB6-51162F0DD1C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4C35698-EEF1-4D60-AF9B-D987AB552497}"/>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4" name="Footer Placeholder 3">
            <a:extLst>
              <a:ext uri="{FF2B5EF4-FFF2-40B4-BE49-F238E27FC236}">
                <a16:creationId xmlns:a16="http://schemas.microsoft.com/office/drawing/2014/main" id="{C7142D6F-268F-4602-A7E2-D192524CBA7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27F7F85-A097-403E-9912-D3AE7D431450}"/>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29339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FB3DC-1764-444B-9B7F-E8E9FBB02FFE}"/>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3" name="Footer Placeholder 2">
            <a:extLst>
              <a:ext uri="{FF2B5EF4-FFF2-40B4-BE49-F238E27FC236}">
                <a16:creationId xmlns:a16="http://schemas.microsoft.com/office/drawing/2014/main" id="{29D0CB5A-0419-45F3-9483-EAB6E0F1556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4A273EE-6C4D-4336-8A43-27AB5FD1171F}"/>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125752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9598-4905-4FCD-845B-26011AB42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7068AAE-A4C7-4C46-896D-D2AC4B306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0F8D77F-A2EF-4399-9CEE-AF816365E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2DA8B-1CAB-4024-B049-EC4316FEB9FA}"/>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6" name="Footer Placeholder 5">
            <a:extLst>
              <a:ext uri="{FF2B5EF4-FFF2-40B4-BE49-F238E27FC236}">
                <a16:creationId xmlns:a16="http://schemas.microsoft.com/office/drawing/2014/main" id="{A8E0D9F8-D1A9-4F60-9770-942EC99AEA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E62105-A6FE-40C1-95CC-FCEE20A4C1EF}"/>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41374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15A3-6D4C-4283-BBD0-0A04B3EA2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695C7A4-B462-49B5-A5E8-53AC0C683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02DDE90-DBE0-401A-B3A6-E001E7BE0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40F79-95C4-47D9-BD79-D18B12079C0F}"/>
              </a:ext>
            </a:extLst>
          </p:cNvPr>
          <p:cNvSpPr>
            <a:spLocks noGrp="1"/>
          </p:cNvSpPr>
          <p:nvPr>
            <p:ph type="dt" sz="half" idx="10"/>
          </p:nvPr>
        </p:nvSpPr>
        <p:spPr/>
        <p:txBody>
          <a:bodyPr/>
          <a:lstStyle/>
          <a:p>
            <a:fld id="{F1BB3DED-212F-42DF-875A-CCB19837E9F6}" type="datetimeFigureOut">
              <a:rPr lang="en-CA" smtClean="0"/>
              <a:t>2020-09-02</a:t>
            </a:fld>
            <a:endParaRPr lang="en-CA"/>
          </a:p>
        </p:txBody>
      </p:sp>
      <p:sp>
        <p:nvSpPr>
          <p:cNvPr id="6" name="Footer Placeholder 5">
            <a:extLst>
              <a:ext uri="{FF2B5EF4-FFF2-40B4-BE49-F238E27FC236}">
                <a16:creationId xmlns:a16="http://schemas.microsoft.com/office/drawing/2014/main" id="{49684709-CD32-4B12-AA53-680224D6C2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DF9B0A3-1239-4F96-B9A6-73B9B393E6D5}"/>
              </a:ext>
            </a:extLst>
          </p:cNvPr>
          <p:cNvSpPr>
            <a:spLocks noGrp="1"/>
          </p:cNvSpPr>
          <p:nvPr>
            <p:ph type="sldNum" sz="quarter" idx="12"/>
          </p:nvPr>
        </p:nvSpPr>
        <p:spPr/>
        <p:txBody>
          <a:bodyPr/>
          <a:lstStyle/>
          <a:p>
            <a:fld id="{EA32A96C-584A-42F5-9B99-950BDBFDA475}" type="slidenum">
              <a:rPr lang="en-CA" smtClean="0"/>
              <a:t>‹#›</a:t>
            </a:fld>
            <a:endParaRPr lang="en-CA"/>
          </a:p>
        </p:txBody>
      </p:sp>
    </p:spTree>
    <p:extLst>
      <p:ext uri="{BB962C8B-B14F-4D97-AF65-F5344CB8AC3E}">
        <p14:creationId xmlns:p14="http://schemas.microsoft.com/office/powerpoint/2010/main" val="44056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6AB7BF-5CC4-49B1-BB5F-8BD4C6AA0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DE022A-5B86-4A58-9F54-0C18D5667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0BC9FB-A1F7-46E8-B779-5911731FD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B3DED-212F-42DF-875A-CCB19837E9F6}" type="datetimeFigureOut">
              <a:rPr lang="en-CA" smtClean="0"/>
              <a:t>2020-09-02</a:t>
            </a:fld>
            <a:endParaRPr lang="en-CA"/>
          </a:p>
        </p:txBody>
      </p:sp>
      <p:sp>
        <p:nvSpPr>
          <p:cNvPr id="5" name="Footer Placeholder 4">
            <a:extLst>
              <a:ext uri="{FF2B5EF4-FFF2-40B4-BE49-F238E27FC236}">
                <a16:creationId xmlns:a16="http://schemas.microsoft.com/office/drawing/2014/main" id="{AF5D9C9D-F8C2-4941-88CE-0556CA7E13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01B58C9-726D-469E-9208-D5014F285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2A96C-584A-42F5-9B99-950BDBFDA475}" type="slidenum">
              <a:rPr lang="en-CA" smtClean="0"/>
              <a:t>‹#›</a:t>
            </a:fld>
            <a:endParaRPr lang="en-CA"/>
          </a:p>
        </p:txBody>
      </p:sp>
    </p:spTree>
    <p:extLst>
      <p:ext uri="{BB962C8B-B14F-4D97-AF65-F5344CB8AC3E}">
        <p14:creationId xmlns:p14="http://schemas.microsoft.com/office/powerpoint/2010/main" val="415485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A509-ECF9-4B05-9B95-4703AB3ED21D}"/>
              </a:ext>
            </a:extLst>
          </p:cNvPr>
          <p:cNvSpPr>
            <a:spLocks noGrp="1"/>
          </p:cNvSpPr>
          <p:nvPr>
            <p:ph type="ctrTitle"/>
          </p:nvPr>
        </p:nvSpPr>
        <p:spPr/>
        <p:txBody>
          <a:bodyPr>
            <a:normAutofit fontScale="90000"/>
          </a:bodyPr>
          <a:lstStyle/>
          <a:p>
            <a:r>
              <a:rPr lang="en-CA" dirty="0">
                <a:latin typeface="Bliss Pro Light"/>
              </a:rPr>
              <a:t>2020 Lymphoma Coalition Global Patient Survey on Lymphomas and CLL</a:t>
            </a:r>
          </a:p>
        </p:txBody>
      </p:sp>
      <p:sp>
        <p:nvSpPr>
          <p:cNvPr id="3" name="Subtitle 2">
            <a:extLst>
              <a:ext uri="{FF2B5EF4-FFF2-40B4-BE49-F238E27FC236}">
                <a16:creationId xmlns:a16="http://schemas.microsoft.com/office/drawing/2014/main" id="{FEFF17B5-9B4A-46DB-8F9B-30AF467D4A97}"/>
              </a:ext>
            </a:extLst>
          </p:cNvPr>
          <p:cNvSpPr>
            <a:spLocks noGrp="1"/>
          </p:cNvSpPr>
          <p:nvPr>
            <p:ph type="subTitle" idx="1"/>
          </p:nvPr>
        </p:nvSpPr>
        <p:spPr/>
        <p:txBody>
          <a:bodyPr>
            <a:normAutofit/>
          </a:bodyPr>
          <a:lstStyle/>
          <a:p>
            <a:r>
              <a:rPr lang="en-CA" sz="4800" dirty="0">
                <a:solidFill>
                  <a:srgbClr val="008AAB"/>
                </a:solidFill>
                <a:latin typeface="Bliss Pro Light"/>
              </a:rPr>
              <a:t>NETHERLANDS</a:t>
            </a:r>
          </a:p>
        </p:txBody>
      </p:sp>
      <p:pic>
        <p:nvPicPr>
          <p:cNvPr id="5" name="Picture 4"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8690776" y="5414838"/>
            <a:ext cx="3372961" cy="12100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76" y="5622177"/>
            <a:ext cx="3422892" cy="850202"/>
          </a:xfrm>
          <a:prstGeom prst="rect">
            <a:avLst/>
          </a:prstGeom>
        </p:spPr>
      </p:pic>
    </p:spTree>
    <p:extLst>
      <p:ext uri="{BB962C8B-B14F-4D97-AF65-F5344CB8AC3E}">
        <p14:creationId xmlns:p14="http://schemas.microsoft.com/office/powerpoint/2010/main" val="293171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2392-48CE-4F23-A137-12F64F4F57E4}"/>
              </a:ext>
            </a:extLst>
          </p:cNvPr>
          <p:cNvSpPr>
            <a:spLocks noGrp="1"/>
          </p:cNvSpPr>
          <p:nvPr>
            <p:ph type="title"/>
          </p:nvPr>
        </p:nvSpPr>
        <p:spPr>
          <a:xfrm>
            <a:off x="563736" y="267080"/>
            <a:ext cx="15133464" cy="1325563"/>
          </a:xfrm>
        </p:spPr>
        <p:txBody>
          <a:bodyPr/>
          <a:lstStyle/>
          <a:p>
            <a:r>
              <a:rPr lang="en-CA" dirty="0">
                <a:solidFill>
                  <a:srgbClr val="008AAB"/>
                </a:solidFill>
                <a:latin typeface="Bliss Pro Light"/>
              </a:rPr>
              <a:t>Patient Survey: Information, Guidance &amp; Support</a:t>
            </a:r>
          </a:p>
        </p:txBody>
      </p:sp>
      <p:sp>
        <p:nvSpPr>
          <p:cNvPr id="3" name="Content Placeholder 2">
            <a:extLst>
              <a:ext uri="{FF2B5EF4-FFF2-40B4-BE49-F238E27FC236}">
                <a16:creationId xmlns:a16="http://schemas.microsoft.com/office/drawing/2014/main" id="{34F21D04-E3F3-4C7C-A1FF-4866DC0595A7}"/>
              </a:ext>
            </a:extLst>
          </p:cNvPr>
          <p:cNvSpPr>
            <a:spLocks noGrp="1"/>
          </p:cNvSpPr>
          <p:nvPr>
            <p:ph idx="1"/>
          </p:nvPr>
        </p:nvSpPr>
        <p:spPr/>
        <p:txBody>
          <a:bodyPr>
            <a:normAutofit/>
          </a:bodyPr>
          <a:lstStyle/>
          <a:p>
            <a:endParaRPr lang="en-CA" sz="2400" dirty="0">
              <a:latin typeface="Bliss Pro Light"/>
            </a:endParaRPr>
          </a:p>
          <a:p>
            <a:endParaRPr lang="en-CA" sz="2400" dirty="0">
              <a:latin typeface="Bliss Pro Light"/>
            </a:endParaRPr>
          </a:p>
          <a:p>
            <a:endParaRPr lang="en-CA" sz="2400" dirty="0">
              <a:latin typeface="Bliss Pro Light"/>
            </a:endParaRPr>
          </a:p>
          <a:p>
            <a:endParaRPr lang="en-CA" sz="2400" dirty="0">
              <a:latin typeface="Bliss Pro Light"/>
            </a:endParaRPr>
          </a:p>
          <a:p>
            <a:endParaRPr lang="en-CA" sz="2400" dirty="0">
              <a:latin typeface="Bliss Pro Light"/>
            </a:endParaRPr>
          </a:p>
          <a:p>
            <a:endParaRPr lang="en-CA" sz="2400" dirty="0">
              <a:latin typeface="Bliss Pro Light"/>
            </a:endParaRPr>
          </a:p>
          <a:p>
            <a:pPr marL="0" indent="0">
              <a:buNone/>
            </a:pPr>
            <a:endParaRPr lang="en-CA" sz="2400" dirty="0">
              <a:latin typeface="Bliss Pro Light"/>
            </a:endParaRPr>
          </a:p>
          <a:p>
            <a:endParaRPr lang="en-CA" sz="2400"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8" name="Rectangle 7"/>
          <p:cNvSpPr/>
          <p:nvPr/>
        </p:nvSpPr>
        <p:spPr>
          <a:xfrm>
            <a:off x="234805" y="1504300"/>
            <a:ext cx="5796296" cy="646331"/>
          </a:xfrm>
          <a:prstGeom prst="rect">
            <a:avLst/>
          </a:prstGeom>
        </p:spPr>
        <p:txBody>
          <a:bodyPr wrap="square">
            <a:spAutoFit/>
          </a:bodyPr>
          <a:lstStyle/>
          <a:p>
            <a:r>
              <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rPr>
              <a:t>In general, have you received enough support throughout your patient experience in the following areas? </a:t>
            </a:r>
            <a:endParaRPr lang="en-GB" b="1" dirty="0">
              <a:solidFill>
                <a:srgbClr val="FF0000"/>
              </a:solidFill>
              <a:latin typeface="Bliss Pro Light" panose="02000506050000020004" pitchFamily="50" charset="0"/>
              <a:ea typeface="Arial" panose="020B0604020202020204" pitchFamily="34" charset="0"/>
              <a:cs typeface="Arial" panose="020B0604020202020204" pitchFamily="34" charset="0"/>
            </a:endParaRPr>
          </a:p>
        </p:txBody>
      </p:sp>
      <p:sp>
        <p:nvSpPr>
          <p:cNvPr id="9" name="Rectangle 8"/>
          <p:cNvSpPr/>
          <p:nvPr/>
        </p:nvSpPr>
        <p:spPr>
          <a:xfrm>
            <a:off x="6491723" y="1472355"/>
            <a:ext cx="5454185" cy="646331"/>
          </a:xfrm>
          <a:prstGeom prst="rect">
            <a:avLst/>
          </a:prstGeom>
        </p:spPr>
        <p:txBody>
          <a:bodyPr wrap="square">
            <a:spAutoFit/>
          </a:bodyPr>
          <a:lstStyle/>
          <a:p>
            <a:r>
              <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rPr>
              <a:t>Thinking about your role in making decisions about your healthcare:</a:t>
            </a:r>
            <a:endParaRPr lang="en-CA" b="1" dirty="0">
              <a:solidFill>
                <a:srgbClr val="FF0000"/>
              </a:solidFill>
              <a:latin typeface="Bliss Pro Light" panose="02000506050000020004" pitchFamily="50" charset="0"/>
              <a:ea typeface="Arial" panose="020B0604020202020204" pitchFamily="34" charset="0"/>
              <a:cs typeface="Arial" panose="020B0604020202020204" pitchFamily="34" charset="0"/>
            </a:endParaRPr>
          </a:p>
        </p:txBody>
      </p:sp>
      <p:sp>
        <p:nvSpPr>
          <p:cNvPr id="11" name="Rectangle 10"/>
          <p:cNvSpPr/>
          <p:nvPr/>
        </p:nvSpPr>
        <p:spPr>
          <a:xfrm>
            <a:off x="1923686" y="4571261"/>
            <a:ext cx="8060285" cy="369332"/>
          </a:xfrm>
          <a:prstGeom prst="rect">
            <a:avLst/>
          </a:prstGeom>
        </p:spPr>
        <p:txBody>
          <a:bodyPr wrap="square">
            <a:spAutoFit/>
          </a:bodyPr>
          <a:lstStyle/>
          <a:p>
            <a:r>
              <a:rPr lang="en-US" b="1" dirty="0">
                <a:solidFill>
                  <a:srgbClr val="4D4639"/>
                </a:solidFill>
                <a:latin typeface="Bliss Pro Light" panose="02000506050000020004" pitchFamily="50" charset="0"/>
                <a:ea typeface="Arial" panose="020B0604020202020204" pitchFamily="34" charset="0"/>
                <a:cs typeface="Arial" panose="020B0604020202020204" pitchFamily="34" charset="0"/>
              </a:rPr>
              <a:t>How confident are you that you can manage your health problems day-to-day? </a:t>
            </a:r>
            <a:endParaRPr lang="en-GB" b="1" dirty="0">
              <a:solidFill>
                <a:srgbClr val="FF0000"/>
              </a:solidFill>
              <a:latin typeface="Bliss Pro Light" panose="02000506050000020004" pitchFamily="50" charset="0"/>
              <a:ea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08353" y="2182576"/>
            <a:ext cx="5780267" cy="2152792"/>
          </a:xfrm>
          <a:prstGeom prst="rect">
            <a:avLst/>
          </a:prstGeom>
        </p:spPr>
      </p:pic>
      <p:pic>
        <p:nvPicPr>
          <p:cNvPr id="6" name="Picture 5"/>
          <p:cNvPicPr>
            <a:picLocks noChangeAspect="1"/>
          </p:cNvPicPr>
          <p:nvPr/>
        </p:nvPicPr>
        <p:blipFill>
          <a:blip r:embed="rId4"/>
          <a:stretch>
            <a:fillRect/>
          </a:stretch>
        </p:blipFill>
        <p:spPr>
          <a:xfrm>
            <a:off x="6370232" y="2122224"/>
            <a:ext cx="5138057" cy="2403473"/>
          </a:xfrm>
          <a:prstGeom prst="rect">
            <a:avLst/>
          </a:prstGeom>
        </p:spPr>
      </p:pic>
      <p:pic>
        <p:nvPicPr>
          <p:cNvPr id="10" name="Picture 9"/>
          <p:cNvPicPr>
            <a:picLocks noChangeAspect="1"/>
          </p:cNvPicPr>
          <p:nvPr/>
        </p:nvPicPr>
        <p:blipFill>
          <a:blip r:embed="rId5"/>
          <a:stretch>
            <a:fillRect/>
          </a:stretch>
        </p:blipFill>
        <p:spPr>
          <a:xfrm>
            <a:off x="2943860" y="4919232"/>
            <a:ext cx="6019936" cy="1839540"/>
          </a:xfrm>
          <a:prstGeom prst="rect">
            <a:avLst/>
          </a:prstGeom>
        </p:spPr>
      </p:pic>
    </p:spTree>
    <p:extLst>
      <p:ext uri="{BB962C8B-B14F-4D97-AF65-F5344CB8AC3E}">
        <p14:creationId xmlns:p14="http://schemas.microsoft.com/office/powerpoint/2010/main" val="36991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99F4-7312-42B5-927F-79A6717C1779}"/>
              </a:ext>
            </a:extLst>
          </p:cNvPr>
          <p:cNvSpPr>
            <a:spLocks noGrp="1"/>
          </p:cNvSpPr>
          <p:nvPr>
            <p:ph type="title"/>
          </p:nvPr>
        </p:nvSpPr>
        <p:spPr>
          <a:xfrm>
            <a:off x="838200" y="282575"/>
            <a:ext cx="10674350" cy="1325563"/>
          </a:xfrm>
        </p:spPr>
        <p:txBody>
          <a:bodyPr/>
          <a:lstStyle/>
          <a:p>
            <a:r>
              <a:rPr lang="en-CA" dirty="0">
                <a:solidFill>
                  <a:srgbClr val="008AAB"/>
                </a:solidFill>
                <a:latin typeface="Bliss Pro Light"/>
              </a:rPr>
              <a:t>Patient Survey: Physical &amp; Medical Side Effects</a:t>
            </a:r>
          </a:p>
        </p:txBody>
      </p:sp>
      <p:sp>
        <p:nvSpPr>
          <p:cNvPr id="3" name="Content Placeholder 2">
            <a:extLst>
              <a:ext uri="{FF2B5EF4-FFF2-40B4-BE49-F238E27FC236}">
                <a16:creationId xmlns:a16="http://schemas.microsoft.com/office/drawing/2014/main" id="{3CD02F08-06D7-467B-9167-BFDD705BB682}"/>
              </a:ext>
            </a:extLst>
          </p:cNvPr>
          <p:cNvSpPr>
            <a:spLocks noGrp="1"/>
          </p:cNvSpPr>
          <p:nvPr>
            <p:ph idx="1"/>
          </p:nvPr>
        </p:nvSpPr>
        <p:spPr>
          <a:xfrm>
            <a:off x="838200" y="1549400"/>
            <a:ext cx="10515600" cy="5048250"/>
          </a:xfrm>
        </p:spPr>
        <p:txBody>
          <a:bodyPr>
            <a:normAutofit/>
          </a:bodyPr>
          <a:lstStyle/>
          <a:p>
            <a:pPr marL="0" lvl="1" indent="0">
              <a:lnSpc>
                <a:spcPct val="100000"/>
              </a:lnSpc>
              <a:spcBef>
                <a:spcPts val="1000"/>
              </a:spcBef>
              <a:buClr>
                <a:srgbClr val="008AAB"/>
              </a:buClr>
              <a:buNone/>
            </a:pPr>
            <a:r>
              <a:rPr lang="en-GB" sz="2200" dirty="0">
                <a:latin typeface="Bliss Pro Light"/>
              </a:rPr>
              <a:t>The five most reported </a:t>
            </a:r>
            <a:r>
              <a:rPr lang="en-GB" sz="2200" b="1" dirty="0">
                <a:latin typeface="Bliss Pro Light"/>
              </a:rPr>
              <a:t>symptoms</a:t>
            </a:r>
            <a:r>
              <a:rPr lang="en-GB" sz="2200" dirty="0">
                <a:latin typeface="Bliss Pro Light"/>
              </a:rPr>
              <a:t> </a:t>
            </a:r>
            <a:r>
              <a:rPr lang="en-GB" sz="2200" b="1" dirty="0">
                <a:latin typeface="Bliss Pro Light"/>
              </a:rPr>
              <a:t>of lymphoma/CLL </a:t>
            </a:r>
            <a:r>
              <a:rPr lang="en-CA" sz="2200" dirty="0">
                <a:latin typeface="Bliss Pro Light"/>
              </a:rPr>
              <a:t>were</a:t>
            </a:r>
            <a:r>
              <a:rPr lang="en-US" sz="2200" dirty="0">
                <a:latin typeface="Bliss Pro Light"/>
              </a:rPr>
              <a:t>: </a:t>
            </a:r>
          </a:p>
          <a:p>
            <a:pPr lvl="1">
              <a:buClr>
                <a:srgbClr val="008AAB"/>
              </a:buClr>
              <a:buFont typeface="Courier New" panose="02070309020205020404" pitchFamily="49" charset="0"/>
              <a:buChar char="o"/>
            </a:pPr>
            <a:r>
              <a:rPr lang="en-US" sz="1900" dirty="0">
                <a:latin typeface="Bliss Pro Light"/>
              </a:rPr>
              <a:t>Fatigue (79%)  </a:t>
            </a:r>
          </a:p>
          <a:p>
            <a:pPr lvl="1">
              <a:buClr>
                <a:srgbClr val="008AAB"/>
              </a:buClr>
              <a:buFont typeface="Courier New" panose="02070309020205020404" pitchFamily="49" charset="0"/>
              <a:buChar char="o"/>
            </a:pPr>
            <a:r>
              <a:rPr lang="en-US" sz="1900" dirty="0">
                <a:latin typeface="Bliss Pro Light"/>
              </a:rPr>
              <a:t>Shortness of breath (29%)</a:t>
            </a:r>
          </a:p>
          <a:p>
            <a:pPr lvl="1">
              <a:buClr>
                <a:srgbClr val="008AAB"/>
              </a:buClr>
              <a:buFont typeface="Courier New" panose="02070309020205020404" pitchFamily="49" charset="0"/>
              <a:buChar char="o"/>
            </a:pPr>
            <a:r>
              <a:rPr lang="en-US" sz="1900" dirty="0">
                <a:latin typeface="Bliss Pro Light"/>
              </a:rPr>
              <a:t>Fever, chills, night sweats and weight loss (B- symptoms) (27%)</a:t>
            </a:r>
          </a:p>
          <a:p>
            <a:pPr lvl="1">
              <a:buClr>
                <a:srgbClr val="008AAB"/>
              </a:buClr>
              <a:buFont typeface="Courier New" panose="02070309020205020404" pitchFamily="49" charset="0"/>
              <a:buChar char="o"/>
            </a:pPr>
            <a:r>
              <a:rPr lang="en-US" sz="1900" dirty="0">
                <a:latin typeface="Bliss Pro Light"/>
              </a:rPr>
              <a:t>Frequent or repeated infections (23%)</a:t>
            </a:r>
            <a:endParaRPr lang="en-CA" sz="1000" dirty="0">
              <a:latin typeface="Bliss Pro Light"/>
            </a:endParaRPr>
          </a:p>
          <a:p>
            <a:pPr lvl="1">
              <a:buClr>
                <a:srgbClr val="008AAB"/>
              </a:buClr>
              <a:buFont typeface="Courier New" panose="02070309020205020404" pitchFamily="49" charset="0"/>
              <a:buChar char="o"/>
            </a:pPr>
            <a:r>
              <a:rPr lang="en-US" sz="1900" dirty="0">
                <a:latin typeface="Bliss Pro Light"/>
              </a:rPr>
              <a:t>Skin rashes/ lesions (21%)</a:t>
            </a:r>
          </a:p>
          <a:p>
            <a:pPr marL="0" indent="0">
              <a:buNone/>
            </a:pPr>
            <a:endParaRPr lang="en-CA" sz="2200" dirty="0">
              <a:latin typeface="Bliss Pro Light"/>
            </a:endParaRPr>
          </a:p>
          <a:p>
            <a:pPr marL="0" indent="0">
              <a:buNone/>
            </a:pPr>
            <a:r>
              <a:rPr lang="en-CA" sz="2200" dirty="0">
                <a:latin typeface="Bliss Pro Light"/>
              </a:rPr>
              <a:t>The five most reported </a:t>
            </a:r>
            <a:r>
              <a:rPr lang="en-CA" sz="2200" b="1" dirty="0">
                <a:latin typeface="Bliss Pro Light"/>
              </a:rPr>
              <a:t>side effects of treatment </a:t>
            </a:r>
            <a:r>
              <a:rPr lang="en-CA" sz="2200" dirty="0">
                <a:latin typeface="Bliss Pro Light"/>
              </a:rPr>
              <a:t>were: </a:t>
            </a:r>
            <a:endParaRPr lang="en-CA" sz="2200" dirty="0">
              <a:solidFill>
                <a:srgbClr val="FF0000"/>
              </a:solidFill>
              <a:latin typeface="Bliss Pro Light"/>
            </a:endParaRPr>
          </a:p>
          <a:p>
            <a:pPr marL="0" indent="0">
              <a:buNone/>
            </a:pPr>
            <a:endParaRPr lang="en-CA" sz="2000" dirty="0">
              <a:latin typeface="Bliss Pro Light"/>
              <a:sym typeface="Wingdings" panose="05000000000000000000" pitchFamily="2" charset="2"/>
            </a:endParaRPr>
          </a:p>
          <a:p>
            <a:pPr marL="0" indent="0">
              <a:buNone/>
            </a:pPr>
            <a:endParaRPr lang="en-CA" sz="2000" dirty="0">
              <a:latin typeface="Bliss Pro Light"/>
              <a:sym typeface="Wingdings" panose="05000000000000000000" pitchFamily="2" charset="2"/>
            </a:endParaRPr>
          </a:p>
          <a:p>
            <a:pPr marL="0" indent="0">
              <a:buNone/>
            </a:pPr>
            <a:endParaRPr lang="en-CA" sz="4000" dirty="0">
              <a:latin typeface="Bliss Pro Light"/>
              <a:sym typeface="Wingdings" panose="05000000000000000000" pitchFamily="2" charset="2"/>
            </a:endParaRPr>
          </a:p>
          <a:p>
            <a:endParaRPr lang="en-CA" sz="2400"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7" name="Picture 6"/>
          <p:cNvPicPr>
            <a:picLocks noChangeAspect="1"/>
          </p:cNvPicPr>
          <p:nvPr/>
        </p:nvPicPr>
        <p:blipFill>
          <a:blip r:embed="rId3"/>
          <a:stretch>
            <a:fillRect/>
          </a:stretch>
        </p:blipFill>
        <p:spPr>
          <a:xfrm>
            <a:off x="700978" y="4597467"/>
            <a:ext cx="9282993" cy="1635643"/>
          </a:xfrm>
          <a:prstGeom prst="rect">
            <a:avLst/>
          </a:prstGeom>
        </p:spPr>
      </p:pic>
    </p:spTree>
    <p:extLst>
      <p:ext uri="{BB962C8B-B14F-4D97-AF65-F5344CB8AC3E}">
        <p14:creationId xmlns:p14="http://schemas.microsoft.com/office/powerpoint/2010/main" val="264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02F08-06D7-467B-9167-BFDD705BB682}"/>
              </a:ext>
            </a:extLst>
          </p:cNvPr>
          <p:cNvSpPr>
            <a:spLocks noGrp="1"/>
          </p:cNvSpPr>
          <p:nvPr>
            <p:ph idx="1"/>
          </p:nvPr>
        </p:nvSpPr>
        <p:spPr>
          <a:xfrm>
            <a:off x="406400" y="1876117"/>
            <a:ext cx="10895584" cy="4351338"/>
          </a:xfrm>
        </p:spPr>
        <p:txBody>
          <a:bodyPr>
            <a:normAutofit/>
          </a:bodyPr>
          <a:lstStyle/>
          <a:p>
            <a:pPr marL="0" indent="0">
              <a:buNone/>
            </a:pPr>
            <a:r>
              <a:rPr lang="en-US" sz="1800" b="1" dirty="0">
                <a:solidFill>
                  <a:srgbClr val="4D4639"/>
                </a:solidFill>
                <a:latin typeface="Bliss Pro Light" panose="02000506050000020004" pitchFamily="50" charset="0"/>
                <a:ea typeface="Arial" panose="020B0604020202020204" pitchFamily="34" charset="0"/>
                <a:cs typeface="Arial" panose="020B0604020202020204" pitchFamily="34" charset="0"/>
                <a:sym typeface="Wingdings" panose="05000000000000000000" pitchFamily="2" charset="2"/>
              </a:rPr>
              <a:t>You said you experienced side effects from treatment, did you discuss them with your doctor? </a:t>
            </a:r>
            <a:endParaRPr lang="en-CA" sz="1800" b="1" dirty="0">
              <a:solidFill>
                <a:srgbClr val="FF0000"/>
              </a:solidFill>
              <a:latin typeface="Bliss Pro Light"/>
              <a:sym typeface="Wingdings" panose="05000000000000000000" pitchFamily="2" charset="2"/>
            </a:endParaRPr>
          </a:p>
          <a:p>
            <a:pPr marL="0" indent="0">
              <a:buNone/>
            </a:pPr>
            <a:endParaRPr lang="en-CA" sz="1800" dirty="0">
              <a:latin typeface="Bliss Pro Light"/>
              <a:sym typeface="Wingdings" panose="05000000000000000000" pitchFamily="2" charset="2"/>
            </a:endParaRPr>
          </a:p>
          <a:p>
            <a:pPr marL="0" indent="0">
              <a:buNone/>
            </a:pPr>
            <a:endParaRPr lang="en-CA" sz="1800" dirty="0">
              <a:latin typeface="Bliss Pro Light"/>
              <a:sym typeface="Wingdings" panose="05000000000000000000" pitchFamily="2" charset="2"/>
            </a:endParaRPr>
          </a:p>
          <a:p>
            <a:pPr marL="0" indent="0">
              <a:buNone/>
            </a:pPr>
            <a:endParaRPr lang="en-CA" sz="1800" dirty="0">
              <a:latin typeface="Bliss Pro Light"/>
              <a:sym typeface="Wingdings" panose="05000000000000000000" pitchFamily="2" charset="2"/>
            </a:endParaRPr>
          </a:p>
          <a:p>
            <a:pPr marL="0" indent="0">
              <a:buNone/>
            </a:pPr>
            <a:endParaRPr lang="en-US" sz="1800" b="1" dirty="0">
              <a:solidFill>
                <a:srgbClr val="4D4639"/>
              </a:solidFill>
              <a:latin typeface="Bliss Pro Light" panose="02000506050000020004" pitchFamily="50" charset="0"/>
              <a:cs typeface="Arial" panose="020B0604020202020204" pitchFamily="34" charset="0"/>
              <a:sym typeface="Wingdings" panose="05000000000000000000" pitchFamily="2" charset="2"/>
            </a:endParaRPr>
          </a:p>
          <a:p>
            <a:pPr marL="0" indent="0">
              <a:buNone/>
            </a:pPr>
            <a:r>
              <a:rPr lang="en-US" sz="1800" b="1" dirty="0">
                <a:solidFill>
                  <a:srgbClr val="4D4639"/>
                </a:solidFill>
                <a:latin typeface="Bliss Pro Light" panose="02000506050000020004" pitchFamily="50" charset="0"/>
                <a:cs typeface="Arial" panose="020B0604020202020204" pitchFamily="34" charset="0"/>
                <a:sym typeface="Wingdings" panose="05000000000000000000" pitchFamily="2" charset="2"/>
              </a:rPr>
              <a:t>Was the doctor able to help with the side effects? </a:t>
            </a:r>
            <a:endParaRPr lang="en-CA" sz="1800" b="1" dirty="0">
              <a:solidFill>
                <a:srgbClr val="FF0000"/>
              </a:solidFill>
              <a:latin typeface="Bliss Pro Light"/>
              <a:sym typeface="Wingdings" panose="05000000000000000000" pitchFamily="2" charset="2"/>
            </a:endParaRPr>
          </a:p>
          <a:p>
            <a:pPr marL="0" indent="0">
              <a:buNone/>
            </a:pPr>
            <a:endParaRPr lang="en-CA" sz="1800" dirty="0">
              <a:latin typeface="Bliss Pro Light"/>
              <a:sym typeface="Wingdings" panose="05000000000000000000" pitchFamily="2" charset="2"/>
            </a:endParaRPr>
          </a:p>
          <a:p>
            <a:pPr marL="0" indent="0">
              <a:buNone/>
            </a:pPr>
            <a:endParaRPr lang="en-CA" sz="1800" dirty="0">
              <a:latin typeface="Bliss Pro Light"/>
              <a:sym typeface="Wingdings" panose="05000000000000000000" pitchFamily="2" charset="2"/>
            </a:endParaRPr>
          </a:p>
          <a:p>
            <a:pPr marL="0" indent="0">
              <a:buNone/>
            </a:pPr>
            <a:endParaRPr lang="en-CA" sz="1800" dirty="0">
              <a:latin typeface="Bliss Pro Light"/>
              <a:sym typeface="Wingdings" panose="05000000000000000000" pitchFamily="2" charset="2"/>
            </a:endParaRPr>
          </a:p>
          <a:p>
            <a:pPr marL="0" indent="0">
              <a:buNone/>
            </a:pPr>
            <a:endParaRPr lang="en-CA" sz="1800" dirty="0">
              <a:latin typeface="Bliss Pro Light"/>
              <a:sym typeface="Wingdings" panose="05000000000000000000" pitchFamily="2" charset="2"/>
            </a:endParaRPr>
          </a:p>
          <a:p>
            <a:pPr marL="0" indent="0">
              <a:buNone/>
            </a:pPr>
            <a:endParaRPr lang="en-CA" sz="1800" b="1" dirty="0">
              <a:solidFill>
                <a:srgbClr val="FF0000"/>
              </a:solidFill>
              <a:latin typeface="Bliss Pro Light"/>
              <a:sym typeface="Wingdings" panose="05000000000000000000" pitchFamily="2" charset="2"/>
            </a:endParaRPr>
          </a:p>
          <a:p>
            <a:endParaRPr lang="en-CA" sz="1800"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9" name="Title 1">
            <a:extLst>
              <a:ext uri="{FF2B5EF4-FFF2-40B4-BE49-F238E27FC236}">
                <a16:creationId xmlns:a16="http://schemas.microsoft.com/office/drawing/2014/main" id="{ABB699F4-7312-42B5-927F-79A6717C1779}"/>
              </a:ext>
            </a:extLst>
          </p:cNvPr>
          <p:cNvSpPr txBox="1">
            <a:spLocks/>
          </p:cNvSpPr>
          <p:nvPr/>
        </p:nvSpPr>
        <p:spPr>
          <a:xfrm>
            <a:off x="838200" y="282575"/>
            <a:ext cx="10674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rgbClr val="008AAB"/>
                </a:solidFill>
                <a:latin typeface="Bliss Pro Light"/>
              </a:rPr>
              <a:t>Patient Survey: Physical &amp; Medical Side Effects</a:t>
            </a:r>
            <a:endParaRPr lang="en-CA" dirty="0">
              <a:solidFill>
                <a:srgbClr val="008AAB"/>
              </a:solidFill>
              <a:latin typeface="Bliss Pro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61568" y="5467350"/>
            <a:ext cx="1685850" cy="13906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363" y="5571296"/>
            <a:ext cx="1182757" cy="1182757"/>
          </a:xfrm>
          <a:prstGeom prst="rect">
            <a:avLst/>
          </a:prstGeom>
        </p:spPr>
      </p:pic>
      <p:pic>
        <p:nvPicPr>
          <p:cNvPr id="5" name="Picture 4"/>
          <p:cNvPicPr>
            <a:picLocks noChangeAspect="1"/>
          </p:cNvPicPr>
          <p:nvPr/>
        </p:nvPicPr>
        <p:blipFill>
          <a:blip r:embed="rId5"/>
          <a:stretch>
            <a:fillRect/>
          </a:stretch>
        </p:blipFill>
        <p:spPr>
          <a:xfrm>
            <a:off x="1589429" y="2319995"/>
            <a:ext cx="8261775" cy="1174810"/>
          </a:xfrm>
          <a:prstGeom prst="rect">
            <a:avLst/>
          </a:prstGeom>
        </p:spPr>
      </p:pic>
      <p:pic>
        <p:nvPicPr>
          <p:cNvPr id="6" name="Picture 5"/>
          <p:cNvPicPr>
            <a:picLocks noChangeAspect="1"/>
          </p:cNvPicPr>
          <p:nvPr/>
        </p:nvPicPr>
        <p:blipFill>
          <a:blip r:embed="rId6"/>
          <a:stretch>
            <a:fillRect/>
          </a:stretch>
        </p:blipFill>
        <p:spPr>
          <a:xfrm>
            <a:off x="939491" y="4205597"/>
            <a:ext cx="8911714" cy="1088297"/>
          </a:xfrm>
          <a:prstGeom prst="rect">
            <a:avLst/>
          </a:prstGeom>
        </p:spPr>
      </p:pic>
    </p:spTree>
    <p:extLst>
      <p:ext uri="{BB962C8B-B14F-4D97-AF65-F5344CB8AC3E}">
        <p14:creationId xmlns:p14="http://schemas.microsoft.com/office/powerpoint/2010/main" val="222218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C3F0-6297-441A-BC99-B8B45473D8A6}"/>
              </a:ext>
            </a:extLst>
          </p:cNvPr>
          <p:cNvSpPr>
            <a:spLocks noGrp="1"/>
          </p:cNvSpPr>
          <p:nvPr>
            <p:ph type="title"/>
          </p:nvPr>
        </p:nvSpPr>
        <p:spPr/>
        <p:txBody>
          <a:bodyPr/>
          <a:lstStyle/>
          <a:p>
            <a:r>
              <a:rPr lang="en-CA" dirty="0">
                <a:solidFill>
                  <a:srgbClr val="008AAB"/>
                </a:solidFill>
                <a:latin typeface="Bliss Pro Light"/>
              </a:rPr>
              <a:t>Patient Survey: Fatigue</a:t>
            </a:r>
          </a:p>
        </p:txBody>
      </p:sp>
      <p:sp>
        <p:nvSpPr>
          <p:cNvPr id="3" name="Content Placeholder 2">
            <a:extLst>
              <a:ext uri="{FF2B5EF4-FFF2-40B4-BE49-F238E27FC236}">
                <a16:creationId xmlns:a16="http://schemas.microsoft.com/office/drawing/2014/main" id="{291F9926-F82F-46AB-9E40-DFD3E45A7A99}"/>
              </a:ext>
            </a:extLst>
          </p:cNvPr>
          <p:cNvSpPr>
            <a:spLocks noGrp="1"/>
          </p:cNvSpPr>
          <p:nvPr>
            <p:ph idx="1"/>
          </p:nvPr>
        </p:nvSpPr>
        <p:spPr>
          <a:xfrm>
            <a:off x="838200" y="1825626"/>
            <a:ext cx="10515600" cy="4034486"/>
          </a:xfrm>
        </p:spPr>
        <p:txBody>
          <a:bodyPr>
            <a:normAutofit/>
          </a:bodyPr>
          <a:lstStyle/>
          <a:p>
            <a:pPr marL="0" indent="0">
              <a:buNone/>
            </a:pPr>
            <a:r>
              <a:rPr lang="en-CA" sz="2400" dirty="0">
                <a:latin typeface="Bliss Pro Light"/>
              </a:rPr>
              <a:t>For patients with a fatigue rating of six or more out of ten, the activities and areas most affected by their fatigue were:</a:t>
            </a:r>
            <a:endParaRPr lang="en-CA" sz="2400" dirty="0">
              <a:solidFill>
                <a:srgbClr val="FF0000"/>
              </a:solidFill>
              <a:latin typeface="Bliss Pro Light"/>
            </a:endParaRPr>
          </a:p>
          <a:p>
            <a:pPr lvl="1">
              <a:buClr>
                <a:srgbClr val="008AAB"/>
              </a:buClr>
              <a:buFont typeface="Courier New" panose="02070309020205020404" pitchFamily="49" charset="0"/>
              <a:buChar char="o"/>
            </a:pPr>
            <a:r>
              <a:rPr lang="en-US" sz="2000" dirty="0">
                <a:latin typeface="Bliss Pro Light"/>
              </a:rPr>
              <a:t>General work around the home (74%)</a:t>
            </a:r>
          </a:p>
          <a:p>
            <a:pPr lvl="1">
              <a:buClr>
                <a:srgbClr val="008AAB"/>
              </a:buClr>
              <a:buFont typeface="Courier New" panose="02070309020205020404" pitchFamily="49" charset="0"/>
              <a:buChar char="o"/>
            </a:pPr>
            <a:r>
              <a:rPr lang="en-US" sz="2000" dirty="0">
                <a:latin typeface="Bliss Pro Light"/>
              </a:rPr>
              <a:t>General activity (74%)</a:t>
            </a:r>
          </a:p>
          <a:p>
            <a:pPr lvl="1">
              <a:buClr>
                <a:srgbClr val="008AAB"/>
              </a:buClr>
              <a:buFont typeface="Courier New" panose="02070309020205020404" pitchFamily="49" charset="0"/>
              <a:buChar char="o"/>
            </a:pPr>
            <a:r>
              <a:rPr lang="en-US" sz="2000" dirty="0">
                <a:latin typeface="Bliss Pro Light"/>
              </a:rPr>
              <a:t>Physical activities (74%)</a:t>
            </a:r>
          </a:p>
          <a:p>
            <a:pPr marL="0" indent="0">
              <a:buNone/>
            </a:pPr>
            <a:endParaRPr lang="en-CA" sz="1100" dirty="0">
              <a:latin typeface="Bliss Pro Light"/>
            </a:endParaRPr>
          </a:p>
          <a:p>
            <a:pPr marL="0" indent="0">
              <a:buNone/>
            </a:pPr>
            <a:r>
              <a:rPr lang="en-GB" sz="2400" b="1" dirty="0">
                <a:solidFill>
                  <a:srgbClr val="4D4639"/>
                </a:solidFill>
                <a:latin typeface="Bliss Pro Light" panose="02000506050000020004" pitchFamily="50" charset="0"/>
                <a:ea typeface="Arial" panose="020B0604020202020204" pitchFamily="34" charset="0"/>
                <a:cs typeface="Arial" panose="020B0604020202020204" pitchFamily="34" charset="0"/>
              </a:rPr>
              <a:t>Have you discussed your fatigue with your doctor over the last two years? </a:t>
            </a: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p:txBody>
      </p:sp>
      <p:pic>
        <p:nvPicPr>
          <p:cNvPr id="5" name="Picture 4"/>
          <p:cNvPicPr>
            <a:picLocks noChangeAspect="1"/>
          </p:cNvPicPr>
          <p:nvPr/>
        </p:nvPicPr>
        <p:blipFill>
          <a:blip r:embed="rId2"/>
          <a:stretch>
            <a:fillRect/>
          </a:stretch>
        </p:blipFill>
        <p:spPr>
          <a:xfrm>
            <a:off x="1565641" y="4369118"/>
            <a:ext cx="8706297" cy="1949550"/>
          </a:xfrm>
          <a:prstGeom prst="rect">
            <a:avLst/>
          </a:prstGeom>
        </p:spPr>
      </p:pic>
      <p:pic>
        <p:nvPicPr>
          <p:cNvPr id="4" name="Picture 3" descr="A picture containing drawing&#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Tree>
    <p:extLst>
      <p:ext uri="{BB962C8B-B14F-4D97-AF65-F5344CB8AC3E}">
        <p14:creationId xmlns:p14="http://schemas.microsoft.com/office/powerpoint/2010/main" val="222198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C3F0-6297-441A-BC99-B8B45473D8A6}"/>
              </a:ext>
            </a:extLst>
          </p:cNvPr>
          <p:cNvSpPr>
            <a:spLocks noGrp="1"/>
          </p:cNvSpPr>
          <p:nvPr>
            <p:ph type="title"/>
          </p:nvPr>
        </p:nvSpPr>
        <p:spPr/>
        <p:txBody>
          <a:bodyPr/>
          <a:lstStyle/>
          <a:p>
            <a:r>
              <a:rPr lang="en-CA" dirty="0">
                <a:solidFill>
                  <a:srgbClr val="008AAB"/>
                </a:solidFill>
                <a:latin typeface="Bliss Pro Light"/>
              </a:rPr>
              <a:t>Patient Survey: Fatigue</a:t>
            </a:r>
          </a:p>
        </p:txBody>
      </p:sp>
      <p:sp>
        <p:nvSpPr>
          <p:cNvPr id="3" name="Content Placeholder 2">
            <a:extLst>
              <a:ext uri="{FF2B5EF4-FFF2-40B4-BE49-F238E27FC236}">
                <a16:creationId xmlns:a16="http://schemas.microsoft.com/office/drawing/2014/main" id="{291F9926-F82F-46AB-9E40-DFD3E45A7A99}"/>
              </a:ext>
            </a:extLst>
          </p:cNvPr>
          <p:cNvSpPr>
            <a:spLocks noGrp="1"/>
          </p:cNvSpPr>
          <p:nvPr>
            <p:ph idx="1"/>
          </p:nvPr>
        </p:nvSpPr>
        <p:spPr>
          <a:xfrm>
            <a:off x="838200" y="1825625"/>
            <a:ext cx="10515600" cy="4591078"/>
          </a:xfrm>
        </p:spPr>
        <p:txBody>
          <a:bodyPr>
            <a:normAutofit fontScale="92500"/>
          </a:bodyPr>
          <a:lstStyle/>
          <a:p>
            <a:pPr marL="0" indent="0">
              <a:buNone/>
            </a:pPr>
            <a:r>
              <a:rPr lang="en-CA" sz="2400" b="1" dirty="0">
                <a:solidFill>
                  <a:srgbClr val="4D4639"/>
                </a:solidFill>
                <a:latin typeface="Bliss Pro Light" panose="02000506050000020004" pitchFamily="50" charset="0"/>
                <a:ea typeface="Arial" panose="020B0604020202020204" pitchFamily="34" charset="0"/>
                <a:cs typeface="Arial" panose="020B0604020202020204" pitchFamily="34" charset="0"/>
              </a:rPr>
              <a:t>What did the doctor do after you discussed your fatigue? </a:t>
            </a:r>
          </a:p>
          <a:p>
            <a:pPr marL="0" indent="0">
              <a:buNone/>
            </a:pPr>
            <a:endParaRPr lang="en-CA" sz="2400" dirty="0">
              <a:solidFill>
                <a:srgbClr val="FF0000"/>
              </a:solidFill>
              <a:latin typeface="Bliss Pro Light"/>
            </a:endParaRPr>
          </a:p>
          <a:p>
            <a:pPr marL="0" indent="0">
              <a:buNone/>
            </a:pPr>
            <a:r>
              <a:rPr lang="en-CA" sz="2400" dirty="0">
                <a:solidFill>
                  <a:srgbClr val="FF0000"/>
                </a:solidFill>
                <a:latin typeface="Bliss Pro Light"/>
              </a:rPr>
              <a:t> </a:t>
            </a: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r>
              <a:rPr lang="en-CA" sz="2400" dirty="0">
                <a:latin typeface="Bliss Pro Light"/>
              </a:rPr>
              <a:t>The most common reasons patients gave for not discussing fatigue with their doctor were:</a:t>
            </a:r>
            <a:endParaRPr lang="en-CA" sz="2400" dirty="0">
              <a:solidFill>
                <a:srgbClr val="FF0000"/>
              </a:solidFill>
              <a:latin typeface="Bliss Pro Light"/>
            </a:endParaRPr>
          </a:p>
          <a:p>
            <a:pPr lvl="1">
              <a:buClr>
                <a:srgbClr val="008AAB"/>
              </a:buClr>
              <a:buFont typeface="Courier New" panose="02070309020205020404" pitchFamily="49" charset="0"/>
              <a:buChar char="o"/>
            </a:pPr>
            <a:r>
              <a:rPr lang="en-US" sz="2000" dirty="0">
                <a:latin typeface="Bliss Pro Light"/>
              </a:rPr>
              <a:t>They did not think anything could help their fatigue (35%) </a:t>
            </a:r>
          </a:p>
          <a:p>
            <a:pPr lvl="1">
              <a:buClr>
                <a:srgbClr val="008AAB"/>
              </a:buClr>
              <a:buFont typeface="Courier New" panose="02070309020205020404" pitchFamily="49" charset="0"/>
              <a:buChar char="o"/>
            </a:pPr>
            <a:r>
              <a:rPr lang="en-US" sz="2000" dirty="0">
                <a:latin typeface="Bliss Pro Light"/>
              </a:rPr>
              <a:t>They thought they could deal with it on their own (23%)</a:t>
            </a:r>
            <a:endParaRPr lang="en-CA" sz="2000"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6" name="Picture 5"/>
          <p:cNvPicPr>
            <a:picLocks noChangeAspect="1"/>
          </p:cNvPicPr>
          <p:nvPr/>
        </p:nvPicPr>
        <p:blipFill>
          <a:blip r:embed="rId3"/>
          <a:stretch>
            <a:fillRect/>
          </a:stretch>
        </p:blipFill>
        <p:spPr>
          <a:xfrm>
            <a:off x="910113" y="2273152"/>
            <a:ext cx="8769801" cy="2876698"/>
          </a:xfrm>
          <a:prstGeom prst="rect">
            <a:avLst/>
          </a:prstGeom>
        </p:spPr>
      </p:pic>
    </p:spTree>
    <p:extLst>
      <p:ext uri="{BB962C8B-B14F-4D97-AF65-F5344CB8AC3E}">
        <p14:creationId xmlns:p14="http://schemas.microsoft.com/office/powerpoint/2010/main" val="37841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14D-2F63-4317-8D10-4DA39FA4BB3D}"/>
              </a:ext>
            </a:extLst>
          </p:cNvPr>
          <p:cNvSpPr>
            <a:spLocks noGrp="1"/>
          </p:cNvSpPr>
          <p:nvPr>
            <p:ph type="title"/>
          </p:nvPr>
        </p:nvSpPr>
        <p:spPr/>
        <p:txBody>
          <a:bodyPr/>
          <a:lstStyle/>
          <a:p>
            <a:r>
              <a:rPr lang="en-CA" dirty="0">
                <a:solidFill>
                  <a:srgbClr val="008AAB"/>
                </a:solidFill>
                <a:latin typeface="Bliss Pro Light"/>
              </a:rPr>
              <a:t>Patient Survey: Psychosocial Effects</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11" name="Content Placeholder 2">
            <a:extLst>
              <a:ext uri="{FF2B5EF4-FFF2-40B4-BE49-F238E27FC236}">
                <a16:creationId xmlns:a16="http://schemas.microsoft.com/office/drawing/2014/main" id="{B8605D2F-065A-403E-A2F5-402E643F0BAC}"/>
              </a:ext>
            </a:extLst>
          </p:cNvPr>
          <p:cNvSpPr>
            <a:spLocks noGrp="1"/>
          </p:cNvSpPr>
          <p:nvPr>
            <p:ph idx="1"/>
          </p:nvPr>
        </p:nvSpPr>
        <p:spPr>
          <a:xfrm>
            <a:off x="838200" y="1825625"/>
            <a:ext cx="9810750" cy="4351338"/>
          </a:xfrm>
        </p:spPr>
        <p:txBody>
          <a:bodyPr>
            <a:normAutofit/>
          </a:bodyPr>
          <a:lstStyle/>
          <a:p>
            <a:pPr marL="0" indent="0">
              <a:buNone/>
            </a:pPr>
            <a:r>
              <a:rPr lang="en-GB" sz="2400" dirty="0">
                <a:latin typeface="Bliss Pro Light"/>
              </a:rPr>
              <a:t>The most reported psychosocial effects that patients had experienced in the last 12 months a</a:t>
            </a:r>
            <a:r>
              <a:rPr lang="en-CA" sz="2400" dirty="0">
                <a:latin typeface="Bliss Pro Light"/>
              </a:rPr>
              <a:t>s a result of their diagnosis were: </a:t>
            </a:r>
            <a:endParaRPr lang="en-CA" sz="2400" dirty="0">
              <a:solidFill>
                <a:srgbClr val="FF0000"/>
              </a:solidFill>
              <a:latin typeface="Bliss Pro Light"/>
            </a:endParaRPr>
          </a:p>
          <a:p>
            <a:pPr marL="0" indent="0">
              <a:buNone/>
            </a:pPr>
            <a:endParaRPr lang="en-CA" sz="2400" dirty="0">
              <a:solidFill>
                <a:srgbClr val="FF0000"/>
              </a:solidFill>
              <a:latin typeface="Bliss Pro Light"/>
            </a:endParaRPr>
          </a:p>
          <a:p>
            <a:pPr lvl="1">
              <a:buClr>
                <a:srgbClr val="008AAB"/>
              </a:buClr>
              <a:buFont typeface="Courier New" panose="02070309020205020404" pitchFamily="49" charset="0"/>
              <a:buChar char="o"/>
            </a:pPr>
            <a:r>
              <a:rPr lang="en-US" sz="2000" dirty="0">
                <a:latin typeface="Bliss Pro Light"/>
              </a:rPr>
              <a:t>Fear of progression of the lymphoma: 28%</a:t>
            </a:r>
            <a:endParaRPr lang="en-CA" dirty="0">
              <a:solidFill>
                <a:srgbClr val="FF0000"/>
              </a:solidFill>
              <a:latin typeface="Bliss Pro Light"/>
            </a:endParaRPr>
          </a:p>
          <a:p>
            <a:pPr lvl="1">
              <a:buClr>
                <a:srgbClr val="008AAB"/>
              </a:buClr>
              <a:buFont typeface="Courier New" panose="02070309020205020404" pitchFamily="49" charset="0"/>
              <a:buChar char="o"/>
            </a:pPr>
            <a:r>
              <a:rPr lang="en-US" sz="2000" dirty="0">
                <a:latin typeface="Bliss Pro Light"/>
              </a:rPr>
              <a:t>Concerns about body image/ physical appearance: 28%</a:t>
            </a:r>
          </a:p>
          <a:p>
            <a:pPr lvl="1">
              <a:buClr>
                <a:srgbClr val="008AAB"/>
              </a:buClr>
              <a:buFont typeface="Courier New" panose="02070309020205020404" pitchFamily="49" charset="0"/>
              <a:buChar char="o"/>
            </a:pPr>
            <a:r>
              <a:rPr lang="en-US" sz="2000" dirty="0">
                <a:latin typeface="Bliss Pro Light"/>
              </a:rPr>
              <a:t>Fear of cancer relapse: 28% </a:t>
            </a:r>
          </a:p>
          <a:p>
            <a:pPr lvl="1">
              <a:buClr>
                <a:srgbClr val="008AAB"/>
              </a:buClr>
              <a:buFont typeface="Courier New" panose="02070309020205020404" pitchFamily="49" charset="0"/>
              <a:buChar char="o"/>
            </a:pPr>
            <a:r>
              <a:rPr lang="en-US" sz="2000" dirty="0">
                <a:latin typeface="Bliss Pro Light"/>
              </a:rPr>
              <a:t>Changes in relationships: 21%</a:t>
            </a:r>
            <a:endParaRPr lang="en-CA" dirty="0">
              <a:latin typeface="Bliss Pro Light"/>
            </a:endParaRPr>
          </a:p>
          <a:p>
            <a:pPr lvl="1">
              <a:buClr>
                <a:srgbClr val="008AAB"/>
              </a:buClr>
              <a:buFont typeface="Courier New" panose="02070309020205020404" pitchFamily="49" charset="0"/>
              <a:buChar char="o"/>
            </a:pPr>
            <a:r>
              <a:rPr lang="en-GB" sz="2000" dirty="0">
                <a:latin typeface="Bliss Pro Light"/>
              </a:rPr>
              <a:t>Depression: 20% </a:t>
            </a:r>
          </a:p>
          <a:p>
            <a:pPr marL="0" indent="0">
              <a:buNone/>
            </a:pPr>
            <a:endParaRPr lang="en-CA" sz="2400" dirty="0">
              <a:latin typeface="Bliss Pro 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453" y="2649796"/>
            <a:ext cx="2566510" cy="2566510"/>
          </a:xfrm>
          <a:prstGeom prst="rect">
            <a:avLst/>
          </a:prstGeom>
        </p:spPr>
      </p:pic>
    </p:spTree>
    <p:extLst>
      <p:ext uri="{BB962C8B-B14F-4D97-AF65-F5344CB8AC3E}">
        <p14:creationId xmlns:p14="http://schemas.microsoft.com/office/powerpoint/2010/main" val="207041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14D-2F63-4317-8D10-4DA39FA4BB3D}"/>
              </a:ext>
            </a:extLst>
          </p:cNvPr>
          <p:cNvSpPr>
            <a:spLocks noGrp="1"/>
          </p:cNvSpPr>
          <p:nvPr>
            <p:ph type="title"/>
          </p:nvPr>
        </p:nvSpPr>
        <p:spPr/>
        <p:txBody>
          <a:bodyPr/>
          <a:lstStyle/>
          <a:p>
            <a:r>
              <a:rPr lang="en-CA" dirty="0">
                <a:solidFill>
                  <a:srgbClr val="008AAB"/>
                </a:solidFill>
                <a:latin typeface="Bliss Pro Light"/>
              </a:rPr>
              <a:t>Patient Survey: Psychosocial Effects</a:t>
            </a:r>
          </a:p>
        </p:txBody>
      </p:sp>
      <p:sp>
        <p:nvSpPr>
          <p:cNvPr id="3" name="Content Placeholder 2">
            <a:extLst>
              <a:ext uri="{FF2B5EF4-FFF2-40B4-BE49-F238E27FC236}">
                <a16:creationId xmlns:a16="http://schemas.microsoft.com/office/drawing/2014/main" id="{B8605D2F-065A-403E-A2F5-402E643F0BAC}"/>
              </a:ext>
            </a:extLst>
          </p:cNvPr>
          <p:cNvSpPr>
            <a:spLocks noGrp="1"/>
          </p:cNvSpPr>
          <p:nvPr>
            <p:ph idx="1"/>
          </p:nvPr>
        </p:nvSpPr>
        <p:spPr>
          <a:xfrm>
            <a:off x="1463324" y="3159187"/>
            <a:ext cx="9369746" cy="3159481"/>
          </a:xfrm>
        </p:spPr>
        <p:txBody>
          <a:bodyPr>
            <a:normAutofit/>
          </a:bodyPr>
          <a:lstStyle/>
          <a:p>
            <a:pPr marL="0" indent="0">
              <a:buNone/>
            </a:pPr>
            <a:r>
              <a:rPr lang="en-CA" sz="1800" dirty="0">
                <a:latin typeface="Bliss Pro Light"/>
              </a:rPr>
              <a:t>			</a:t>
            </a:r>
          </a:p>
          <a:p>
            <a:pPr marL="0" indent="0">
              <a:buNone/>
            </a:pPr>
            <a:r>
              <a:rPr lang="en-CA" sz="1800" b="1" dirty="0">
                <a:solidFill>
                  <a:srgbClr val="4D4639"/>
                </a:solidFill>
                <a:latin typeface="Bliss Pro Light" panose="02000506050000020004" pitchFamily="50" charset="0"/>
                <a:ea typeface="Arial" panose="020B0604020202020204" pitchFamily="34" charset="0"/>
                <a:cs typeface="Arial" panose="020B0604020202020204" pitchFamily="34" charset="0"/>
              </a:rPr>
              <a:t>		</a:t>
            </a:r>
          </a:p>
          <a:p>
            <a:pPr marL="0" indent="0">
              <a:buNone/>
            </a:pPr>
            <a:r>
              <a:rPr lang="en-CA" sz="1800" b="1" dirty="0">
                <a:solidFill>
                  <a:srgbClr val="4D4639"/>
                </a:solidFill>
                <a:latin typeface="Bliss Pro Light" panose="02000506050000020004" pitchFamily="50" charset="0"/>
                <a:ea typeface="Arial" panose="020B0604020202020204" pitchFamily="34" charset="0"/>
                <a:cs typeface="Arial" panose="020B0604020202020204" pitchFamily="34" charset="0"/>
              </a:rPr>
              <a:t>			</a:t>
            </a:r>
          </a:p>
          <a:p>
            <a:pPr marL="0" indent="0" algn="ctr">
              <a:buNone/>
            </a:pPr>
            <a:r>
              <a:rPr lang="en-US" sz="1800" b="1" dirty="0">
                <a:solidFill>
                  <a:srgbClr val="4D4639"/>
                </a:solidFill>
                <a:latin typeface="Bliss Pro Light" panose="02000506050000020004" pitchFamily="50" charset="0"/>
                <a:ea typeface="Arial" panose="020B0604020202020204" pitchFamily="34" charset="0"/>
                <a:cs typeface="Arial" panose="020B0604020202020204" pitchFamily="34" charset="0"/>
              </a:rPr>
              <a:t>For each worry or concern that you discussed </a:t>
            </a:r>
            <a:r>
              <a:rPr lang="en-US" sz="1800" b="1">
                <a:solidFill>
                  <a:srgbClr val="4D4639"/>
                </a:solidFill>
                <a:latin typeface="Bliss Pro Light" panose="02000506050000020004" pitchFamily="50" charset="0"/>
                <a:ea typeface="Arial" panose="020B0604020202020204" pitchFamily="34" charset="0"/>
                <a:cs typeface="Arial" panose="020B0604020202020204" pitchFamily="34" charset="0"/>
              </a:rPr>
              <a:t>with your </a:t>
            </a:r>
            <a:r>
              <a:rPr lang="en-US" sz="1800" b="1" dirty="0">
                <a:solidFill>
                  <a:srgbClr val="4D4639"/>
                </a:solidFill>
                <a:latin typeface="Bliss Pro Light" panose="02000506050000020004" pitchFamily="50" charset="0"/>
                <a:ea typeface="Arial" panose="020B0604020202020204" pitchFamily="34" charset="0"/>
                <a:cs typeface="Arial" panose="020B0604020202020204" pitchFamily="34" charset="0"/>
              </a:rPr>
              <a:t>doctor, please indicate if your doctor followed-up with you about these worries that you were experiencing? </a:t>
            </a:r>
            <a:endParaRPr lang="en-CA" sz="1800" dirty="0">
              <a:solidFill>
                <a:srgbClr val="FF0000"/>
              </a:solidFill>
              <a:latin typeface="Bliss Pro Light"/>
            </a:endParaRPr>
          </a:p>
          <a:p>
            <a:pPr marL="0" indent="0">
              <a:buNone/>
            </a:pPr>
            <a:endParaRPr lang="en-CA" sz="2000"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23" y="5160860"/>
            <a:ext cx="1727835" cy="997055"/>
          </a:xfrm>
          <a:prstGeom prst="rect">
            <a:avLst/>
          </a:prstGeom>
        </p:spPr>
      </p:pic>
      <p:sp>
        <p:nvSpPr>
          <p:cNvPr id="9" name="Rectangle 8"/>
          <p:cNvSpPr/>
          <p:nvPr/>
        </p:nvSpPr>
        <p:spPr>
          <a:xfrm>
            <a:off x="99714" y="1634209"/>
            <a:ext cx="6096000" cy="923330"/>
          </a:xfrm>
          <a:prstGeom prst="rect">
            <a:avLst/>
          </a:prstGeom>
        </p:spPr>
        <p:txBody>
          <a:bodyPr>
            <a:spAutoFit/>
          </a:bodyPr>
          <a:lstStyle/>
          <a:p>
            <a:r>
              <a:rPr lang="en-US" b="1" dirty="0">
                <a:solidFill>
                  <a:srgbClr val="4D4639"/>
                </a:solidFill>
                <a:latin typeface="Bliss Pro Light" panose="02000506050000020004" pitchFamily="50" charset="0"/>
                <a:ea typeface="Arial" panose="020B0604020202020204" pitchFamily="34" charset="0"/>
                <a:cs typeface="Arial" panose="020B0604020202020204" pitchFamily="34" charset="0"/>
              </a:rPr>
              <a:t>For each of the worries or concerns listed below that you have experienced, please indicate if you have discussed it with your doctor? </a:t>
            </a:r>
            <a:endParaRPr lang="en-GB" dirty="0"/>
          </a:p>
        </p:txBody>
      </p:sp>
      <p:sp>
        <p:nvSpPr>
          <p:cNvPr id="10" name="Rectangle 9"/>
          <p:cNvSpPr/>
          <p:nvPr/>
        </p:nvSpPr>
        <p:spPr>
          <a:xfrm>
            <a:off x="6148197" y="1601068"/>
            <a:ext cx="6096000" cy="646331"/>
          </a:xfrm>
          <a:prstGeom prst="rect">
            <a:avLst/>
          </a:prstGeom>
        </p:spPr>
        <p:txBody>
          <a:bodyPr>
            <a:spAutoFit/>
          </a:bodyPr>
          <a:lstStyle/>
          <a:p>
            <a:r>
              <a:rPr lang="en-US" b="1" dirty="0">
                <a:solidFill>
                  <a:srgbClr val="4D4639"/>
                </a:solidFill>
                <a:latin typeface="Bliss Pro Light" panose="02000506050000020004" pitchFamily="50" charset="0"/>
                <a:ea typeface="Arial" panose="020B0604020202020204" pitchFamily="34" charset="0"/>
                <a:cs typeface="Arial" panose="020B0604020202020204" pitchFamily="34" charset="0"/>
              </a:rPr>
              <a:t>For each worry or concern that you discussed with your doctor, please indicate if the doctor was able to help? </a:t>
            </a:r>
            <a:r>
              <a:rPr lang="en-CA" b="1" dirty="0">
                <a:solidFill>
                  <a:srgbClr val="4D4639"/>
                </a:solidFill>
                <a:latin typeface="Bliss Pro Light" panose="02000506050000020004" pitchFamily="50" charset="0"/>
                <a:ea typeface="Arial" panose="020B0604020202020204" pitchFamily="34" charset="0"/>
                <a:cs typeface="Arial" panose="020B0604020202020204" pitchFamily="34" charset="0"/>
              </a:rPr>
              <a:t> </a:t>
            </a:r>
            <a:endParaRPr lang="en-CA" dirty="0">
              <a:solidFill>
                <a:srgbClr val="FF0000"/>
              </a:solidFill>
              <a:latin typeface="Bliss Pro Light"/>
            </a:endParaRPr>
          </a:p>
        </p:txBody>
      </p:sp>
      <p:pic>
        <p:nvPicPr>
          <p:cNvPr id="5" name="Picture 4"/>
          <p:cNvPicPr>
            <a:picLocks noChangeAspect="1"/>
          </p:cNvPicPr>
          <p:nvPr/>
        </p:nvPicPr>
        <p:blipFill>
          <a:blip r:embed="rId4"/>
          <a:stretch>
            <a:fillRect/>
          </a:stretch>
        </p:blipFill>
        <p:spPr>
          <a:xfrm>
            <a:off x="183278" y="2671274"/>
            <a:ext cx="5672819" cy="1302225"/>
          </a:xfrm>
          <a:prstGeom prst="rect">
            <a:avLst/>
          </a:prstGeom>
        </p:spPr>
      </p:pic>
      <p:pic>
        <p:nvPicPr>
          <p:cNvPr id="6" name="Picture 5"/>
          <p:cNvPicPr>
            <a:picLocks noChangeAspect="1"/>
          </p:cNvPicPr>
          <p:nvPr/>
        </p:nvPicPr>
        <p:blipFill>
          <a:blip r:embed="rId5"/>
          <a:stretch>
            <a:fillRect/>
          </a:stretch>
        </p:blipFill>
        <p:spPr>
          <a:xfrm>
            <a:off x="6148197" y="2671274"/>
            <a:ext cx="5549831" cy="1055463"/>
          </a:xfrm>
          <a:prstGeom prst="rect">
            <a:avLst/>
          </a:prstGeom>
        </p:spPr>
      </p:pic>
      <p:pic>
        <p:nvPicPr>
          <p:cNvPr id="7" name="Picture 6"/>
          <p:cNvPicPr>
            <a:picLocks noChangeAspect="1"/>
          </p:cNvPicPr>
          <p:nvPr/>
        </p:nvPicPr>
        <p:blipFill>
          <a:blip r:embed="rId6"/>
          <a:stretch>
            <a:fillRect/>
          </a:stretch>
        </p:blipFill>
        <p:spPr>
          <a:xfrm>
            <a:off x="2842220" y="5022529"/>
            <a:ext cx="6368942" cy="1607929"/>
          </a:xfrm>
          <a:prstGeom prst="rect">
            <a:avLst/>
          </a:prstGeom>
        </p:spPr>
      </p:pic>
    </p:spTree>
    <p:extLst>
      <p:ext uri="{BB962C8B-B14F-4D97-AF65-F5344CB8AC3E}">
        <p14:creationId xmlns:p14="http://schemas.microsoft.com/office/powerpoint/2010/main" val="9677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14D-2F63-4317-8D10-4DA39FA4BB3D}"/>
              </a:ext>
            </a:extLst>
          </p:cNvPr>
          <p:cNvSpPr>
            <a:spLocks noGrp="1"/>
          </p:cNvSpPr>
          <p:nvPr>
            <p:ph type="title"/>
          </p:nvPr>
        </p:nvSpPr>
        <p:spPr/>
        <p:txBody>
          <a:bodyPr/>
          <a:lstStyle/>
          <a:p>
            <a:r>
              <a:rPr lang="en-CA" dirty="0">
                <a:solidFill>
                  <a:srgbClr val="008AAB"/>
                </a:solidFill>
                <a:latin typeface="Bliss Pro Light"/>
              </a:rPr>
              <a:t>Patient Survey: Psychosocial Effects</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240" y="555550"/>
            <a:ext cx="2377440" cy="2377440"/>
          </a:xfrm>
          <a:prstGeom prst="rect">
            <a:avLst/>
          </a:prstGeom>
        </p:spPr>
      </p:pic>
      <p:sp>
        <p:nvSpPr>
          <p:cNvPr id="6" name="Rectangle 5"/>
          <p:cNvSpPr/>
          <p:nvPr/>
        </p:nvSpPr>
        <p:spPr>
          <a:xfrm>
            <a:off x="1728080" y="1421105"/>
            <a:ext cx="7845290" cy="646331"/>
          </a:xfrm>
          <a:prstGeom prst="rect">
            <a:avLst/>
          </a:prstGeom>
        </p:spPr>
        <p:txBody>
          <a:bodyPr wrap="square">
            <a:spAutoFit/>
          </a:bodyPr>
          <a:lstStyle/>
          <a:p>
            <a:r>
              <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rPr>
              <a:t>For each worry or concern that you have experienced, please indicate what your reasons were for not discussing it with your doctor? </a:t>
            </a:r>
            <a:endParaRPr lang="en-GB" dirty="0">
              <a:solidFill>
                <a:srgbClr val="FF0000"/>
              </a:solidFill>
            </a:endParaRPr>
          </a:p>
        </p:txBody>
      </p:sp>
      <p:pic>
        <p:nvPicPr>
          <p:cNvPr id="3" name="Picture 2"/>
          <p:cNvPicPr>
            <a:picLocks noChangeAspect="1"/>
          </p:cNvPicPr>
          <p:nvPr/>
        </p:nvPicPr>
        <p:blipFill>
          <a:blip r:embed="rId4"/>
          <a:stretch>
            <a:fillRect/>
          </a:stretch>
        </p:blipFill>
        <p:spPr>
          <a:xfrm>
            <a:off x="1348379" y="2228396"/>
            <a:ext cx="8604692" cy="3308520"/>
          </a:xfrm>
          <a:prstGeom prst="rect">
            <a:avLst/>
          </a:prstGeom>
        </p:spPr>
      </p:pic>
    </p:spTree>
    <p:extLst>
      <p:ext uri="{BB962C8B-B14F-4D97-AF65-F5344CB8AC3E}">
        <p14:creationId xmlns:p14="http://schemas.microsoft.com/office/powerpoint/2010/main" val="127639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35D5-AC8D-4F9D-898C-DD1248590280}"/>
              </a:ext>
            </a:extLst>
          </p:cNvPr>
          <p:cNvSpPr>
            <a:spLocks noGrp="1"/>
          </p:cNvSpPr>
          <p:nvPr>
            <p:ph type="title"/>
          </p:nvPr>
        </p:nvSpPr>
        <p:spPr/>
        <p:txBody>
          <a:bodyPr/>
          <a:lstStyle/>
          <a:p>
            <a:r>
              <a:rPr lang="en-CA" dirty="0">
                <a:solidFill>
                  <a:srgbClr val="008AAB"/>
                </a:solidFill>
                <a:latin typeface="Bliss Pro Light"/>
              </a:rPr>
              <a:t>Patient Survey: Fear of Cancer Relapse </a:t>
            </a:r>
          </a:p>
        </p:txBody>
      </p:sp>
      <p:sp>
        <p:nvSpPr>
          <p:cNvPr id="3" name="Content Placeholder 2">
            <a:extLst>
              <a:ext uri="{FF2B5EF4-FFF2-40B4-BE49-F238E27FC236}">
                <a16:creationId xmlns:a16="http://schemas.microsoft.com/office/drawing/2014/main" id="{1850D3A7-6B3C-411F-802C-35490939906B}"/>
              </a:ext>
            </a:extLst>
          </p:cNvPr>
          <p:cNvSpPr>
            <a:spLocks noGrp="1"/>
          </p:cNvSpPr>
          <p:nvPr>
            <p:ph idx="1"/>
          </p:nvPr>
        </p:nvSpPr>
        <p:spPr>
          <a:xfrm>
            <a:off x="768350" y="2271073"/>
            <a:ext cx="10585450" cy="4586927"/>
          </a:xfrm>
        </p:spPr>
        <p:txBody>
          <a:bodyPr>
            <a:normAutofit/>
          </a:bodyPr>
          <a:lstStyle/>
          <a:p>
            <a:pPr marL="0" indent="0">
              <a:buNone/>
            </a:pPr>
            <a:r>
              <a:rPr lang="en-CA" sz="1800" b="1" dirty="0">
                <a:solidFill>
                  <a:srgbClr val="4D4639"/>
                </a:solidFill>
                <a:latin typeface="Bliss Pro Light" panose="02000506050000020004" pitchFamily="50" charset="0"/>
                <a:ea typeface="Arial" panose="020B0604020202020204" pitchFamily="34" charset="0"/>
                <a:cs typeface="Arial" panose="020B0604020202020204" pitchFamily="34" charset="0"/>
              </a:rPr>
              <a:t>Which of the following have you experienced as a result of your fear of relapse? </a:t>
            </a:r>
            <a:endParaRPr lang="en-CA" sz="1800" dirty="0">
              <a:latin typeface="Bliss Pro Light"/>
            </a:endParaRPr>
          </a:p>
          <a:p>
            <a:pPr marL="0" indent="0">
              <a:buNone/>
            </a:pPr>
            <a:endParaRPr lang="en-CA" sz="1800" dirty="0">
              <a:latin typeface="Bliss Pro Light"/>
            </a:endParaRPr>
          </a:p>
          <a:p>
            <a:pPr marL="0" indent="0">
              <a:buNone/>
            </a:pPr>
            <a:endParaRPr lang="en-CA" sz="1800" dirty="0">
              <a:latin typeface="Bliss Pro Light"/>
            </a:endParaRPr>
          </a:p>
          <a:p>
            <a:pPr marL="0" indent="0">
              <a:buNone/>
            </a:pPr>
            <a:endParaRPr lang="en-CA" sz="1800" dirty="0">
              <a:latin typeface="Bliss Pro Light"/>
            </a:endParaRPr>
          </a:p>
          <a:p>
            <a:pPr marL="0" indent="0">
              <a:buNone/>
            </a:pPr>
            <a:endParaRPr lang="en-CA" sz="1800" dirty="0">
              <a:latin typeface="Bliss Pro Light"/>
            </a:endParaRPr>
          </a:p>
          <a:p>
            <a:pPr marL="0" indent="0">
              <a:buNone/>
            </a:pPr>
            <a:endParaRPr lang="en-CA" sz="1800" dirty="0">
              <a:latin typeface="Bliss Pro Light"/>
            </a:endParaRPr>
          </a:p>
          <a:p>
            <a:pPr marL="0" indent="0">
              <a:spcBef>
                <a:spcPts val="1800"/>
              </a:spcBef>
              <a:buNone/>
            </a:pPr>
            <a:endParaRPr lang="en-CA" sz="1800" b="1" dirty="0">
              <a:solidFill>
                <a:srgbClr val="4D4639"/>
              </a:solidFill>
              <a:latin typeface="Bliss Pro Light" panose="02000506050000020004" pitchFamily="50" charset="0"/>
              <a:ea typeface="Arial" panose="020B0604020202020204" pitchFamily="34" charset="0"/>
              <a:cs typeface="Arial" panose="020B0604020202020204" pitchFamily="34" charset="0"/>
            </a:endParaRPr>
          </a:p>
          <a:p>
            <a:pPr marL="0" indent="0">
              <a:spcBef>
                <a:spcPts val="1800"/>
              </a:spcBef>
              <a:buNone/>
            </a:pPr>
            <a:r>
              <a:rPr lang="en-CA" sz="1800" b="1" dirty="0">
                <a:solidFill>
                  <a:srgbClr val="4D4639"/>
                </a:solidFill>
                <a:latin typeface="Bliss Pro Light" panose="02000506050000020004" pitchFamily="50" charset="0"/>
                <a:ea typeface="Arial" panose="020B0604020202020204" pitchFamily="34" charset="0"/>
                <a:cs typeface="Arial" panose="020B0604020202020204" pitchFamily="34" charset="0"/>
              </a:rPr>
              <a:t>Was the doctor able to help with your fear of relapse? (answered by those who had discussed it with their doctor) </a:t>
            </a:r>
            <a:endParaRPr lang="en-CA" sz="1800" dirty="0">
              <a:solidFill>
                <a:srgbClr val="FF0000"/>
              </a:solidFill>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8" name="Rectangle 7"/>
          <p:cNvSpPr/>
          <p:nvPr/>
        </p:nvSpPr>
        <p:spPr>
          <a:xfrm>
            <a:off x="630936" y="1466054"/>
            <a:ext cx="11122040" cy="707886"/>
          </a:xfrm>
          <a:prstGeom prst="rect">
            <a:avLst/>
          </a:prstGeom>
        </p:spPr>
        <p:txBody>
          <a:bodyPr wrap="square">
            <a:spAutoFit/>
          </a:bodyPr>
          <a:lstStyle/>
          <a:p>
            <a:r>
              <a:rPr lang="en-GB" sz="2000" dirty="0">
                <a:latin typeface="Bliss Pro Light" panose="02000506050000020004" pitchFamily="50" charset="0"/>
              </a:rPr>
              <a:t>In the LC (2020) Global Patient Survey, 28% of patients reported that they experienced fear of cancer relapse in the last 12 months. 60% of those patients have discussed their fear of relapse with their doctor. </a:t>
            </a:r>
          </a:p>
        </p:txBody>
      </p:sp>
      <p:pic>
        <p:nvPicPr>
          <p:cNvPr id="10" name="Picture 9"/>
          <p:cNvPicPr>
            <a:picLocks noChangeAspect="1"/>
          </p:cNvPicPr>
          <p:nvPr/>
        </p:nvPicPr>
        <p:blipFill>
          <a:blip r:embed="rId3"/>
          <a:stretch>
            <a:fillRect/>
          </a:stretch>
        </p:blipFill>
        <p:spPr>
          <a:xfrm>
            <a:off x="2103265" y="5634673"/>
            <a:ext cx="6853956" cy="1061995"/>
          </a:xfrm>
          <a:prstGeom prst="rect">
            <a:avLst/>
          </a:prstGeom>
        </p:spPr>
      </p:pic>
      <p:pic>
        <p:nvPicPr>
          <p:cNvPr id="5" name="Picture 4"/>
          <p:cNvPicPr>
            <a:picLocks noChangeAspect="1"/>
          </p:cNvPicPr>
          <p:nvPr/>
        </p:nvPicPr>
        <p:blipFill>
          <a:blip r:embed="rId4"/>
          <a:stretch>
            <a:fillRect/>
          </a:stretch>
        </p:blipFill>
        <p:spPr>
          <a:xfrm>
            <a:off x="2588137" y="2634474"/>
            <a:ext cx="5180720" cy="2499373"/>
          </a:xfrm>
          <a:prstGeom prst="rect">
            <a:avLst/>
          </a:prstGeom>
        </p:spPr>
      </p:pic>
    </p:spTree>
    <p:extLst>
      <p:ext uri="{BB962C8B-B14F-4D97-AF65-F5344CB8AC3E}">
        <p14:creationId xmlns:p14="http://schemas.microsoft.com/office/powerpoint/2010/main" val="405214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35D5-AC8D-4F9D-898C-DD1248590280}"/>
              </a:ext>
            </a:extLst>
          </p:cNvPr>
          <p:cNvSpPr>
            <a:spLocks noGrp="1"/>
          </p:cNvSpPr>
          <p:nvPr>
            <p:ph type="title"/>
          </p:nvPr>
        </p:nvSpPr>
        <p:spPr/>
        <p:txBody>
          <a:bodyPr/>
          <a:lstStyle/>
          <a:p>
            <a:r>
              <a:rPr lang="en-CA" dirty="0">
                <a:solidFill>
                  <a:srgbClr val="008AAB"/>
                </a:solidFill>
                <a:latin typeface="Bliss Pro Light"/>
              </a:rPr>
              <a:t>Patient Survey: Fear of Cancer Relapse </a:t>
            </a:r>
          </a:p>
        </p:txBody>
      </p:sp>
      <p:sp>
        <p:nvSpPr>
          <p:cNvPr id="3" name="Content Placeholder 2">
            <a:extLst>
              <a:ext uri="{FF2B5EF4-FFF2-40B4-BE49-F238E27FC236}">
                <a16:creationId xmlns:a16="http://schemas.microsoft.com/office/drawing/2014/main" id="{1850D3A7-6B3C-411F-802C-35490939906B}"/>
              </a:ext>
            </a:extLst>
          </p:cNvPr>
          <p:cNvSpPr>
            <a:spLocks noGrp="1"/>
          </p:cNvSpPr>
          <p:nvPr>
            <p:ph idx="1"/>
          </p:nvPr>
        </p:nvSpPr>
        <p:spPr>
          <a:xfrm>
            <a:off x="838200" y="1749425"/>
            <a:ext cx="10515600" cy="4351338"/>
          </a:xfrm>
        </p:spPr>
        <p:txBody>
          <a:bodyPr>
            <a:normAutofit/>
          </a:bodyPr>
          <a:lstStyle/>
          <a:p>
            <a:pPr marL="0" indent="0">
              <a:buNone/>
            </a:pPr>
            <a:r>
              <a:rPr lang="en-GB" sz="2200" b="1" dirty="0">
                <a:solidFill>
                  <a:srgbClr val="4D4639"/>
                </a:solidFill>
                <a:latin typeface="Bliss Pro Light" panose="02000506050000020004" pitchFamily="50" charset="0"/>
                <a:ea typeface="Arial" panose="020B0604020202020204" pitchFamily="34" charset="0"/>
                <a:cs typeface="Arial" panose="020B0604020202020204" pitchFamily="34" charset="0"/>
              </a:rPr>
              <a:t>Did your doctor follow-up with you about your fear of relapse? </a:t>
            </a:r>
            <a:r>
              <a:rPr lang="en-CA" sz="2200" b="1" dirty="0">
                <a:solidFill>
                  <a:srgbClr val="4D4639"/>
                </a:solidFill>
                <a:latin typeface="Bliss Pro Light" panose="02000506050000020004" pitchFamily="50" charset="0"/>
                <a:ea typeface="Arial" panose="020B0604020202020204" pitchFamily="34" charset="0"/>
                <a:cs typeface="Arial" panose="020B0604020202020204" pitchFamily="34" charset="0"/>
              </a:rPr>
              <a:t>(answered by those who had discussed it with their doctor) </a:t>
            </a:r>
            <a:endParaRPr lang="en-CA" sz="2400" dirty="0">
              <a:solidFill>
                <a:srgbClr val="FF0000"/>
              </a:solidFill>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GB" sz="2400" dirty="0"/>
          </a:p>
          <a:p>
            <a:pPr marL="0" indent="0">
              <a:buNone/>
            </a:pPr>
            <a:r>
              <a:rPr lang="en-GB" sz="2400" dirty="0">
                <a:latin typeface="Bliss Pro Light"/>
              </a:rPr>
              <a:t>Of those patients who </a:t>
            </a:r>
            <a:r>
              <a:rPr lang="en-GB" sz="2400" b="1" dirty="0">
                <a:latin typeface="Bliss Pro Light"/>
              </a:rPr>
              <a:t>did not </a:t>
            </a:r>
            <a:r>
              <a:rPr lang="en-GB" sz="2400" dirty="0">
                <a:latin typeface="Bliss Pro Light"/>
              </a:rPr>
              <a:t>discuss fear of relapse with their doctor, 34% reported this was because they thought they could handle it on their own.</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6" name="Picture 5"/>
          <p:cNvPicPr>
            <a:picLocks noChangeAspect="1"/>
          </p:cNvPicPr>
          <p:nvPr/>
        </p:nvPicPr>
        <p:blipFill>
          <a:blip r:embed="rId3"/>
          <a:stretch>
            <a:fillRect/>
          </a:stretch>
        </p:blipFill>
        <p:spPr>
          <a:xfrm>
            <a:off x="1301141" y="2632134"/>
            <a:ext cx="9277827" cy="2425825"/>
          </a:xfrm>
          <a:prstGeom prst="rect">
            <a:avLst/>
          </a:prstGeom>
        </p:spPr>
      </p:pic>
    </p:spTree>
    <p:extLst>
      <p:ext uri="{BB962C8B-B14F-4D97-AF65-F5344CB8AC3E}">
        <p14:creationId xmlns:p14="http://schemas.microsoft.com/office/powerpoint/2010/main" val="55804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2390-0B24-450C-8083-913104A51B9D}"/>
              </a:ext>
            </a:extLst>
          </p:cNvPr>
          <p:cNvSpPr>
            <a:spLocks noGrp="1"/>
          </p:cNvSpPr>
          <p:nvPr>
            <p:ph type="title"/>
          </p:nvPr>
        </p:nvSpPr>
        <p:spPr/>
        <p:txBody>
          <a:bodyPr/>
          <a:lstStyle/>
          <a:p>
            <a:r>
              <a:rPr lang="en-CA" dirty="0">
                <a:solidFill>
                  <a:srgbClr val="008AAB"/>
                </a:solidFill>
                <a:latin typeface="Bliss Pro Light"/>
              </a:rPr>
              <a:t>Survey Background</a:t>
            </a:r>
          </a:p>
        </p:txBody>
      </p:sp>
      <p:sp>
        <p:nvSpPr>
          <p:cNvPr id="3" name="Content Placeholder 2">
            <a:extLst>
              <a:ext uri="{FF2B5EF4-FFF2-40B4-BE49-F238E27FC236}">
                <a16:creationId xmlns:a16="http://schemas.microsoft.com/office/drawing/2014/main" id="{ADB77E84-295C-4B4E-98E5-9F5A46855072}"/>
              </a:ext>
            </a:extLst>
          </p:cNvPr>
          <p:cNvSpPr>
            <a:spLocks noGrp="1"/>
          </p:cNvSpPr>
          <p:nvPr>
            <p:ph idx="1"/>
          </p:nvPr>
        </p:nvSpPr>
        <p:spPr>
          <a:xfrm>
            <a:off x="838200" y="1736875"/>
            <a:ext cx="9832450" cy="4351338"/>
          </a:xfrm>
        </p:spPr>
        <p:txBody>
          <a:bodyPr>
            <a:normAutofit fontScale="92500"/>
          </a:bodyPr>
          <a:lstStyle/>
          <a:p>
            <a:pPr marL="0" indent="0">
              <a:spcAft>
                <a:spcPts val="1800"/>
              </a:spcAft>
              <a:buNone/>
            </a:pPr>
            <a:r>
              <a:rPr lang="en-GB" sz="2400" dirty="0">
                <a:latin typeface="Bliss Pro Light"/>
              </a:rPr>
              <a:t>Lymphoma Coalition (LC) </a:t>
            </a:r>
            <a:r>
              <a:rPr lang="en-CA" sz="2400" dirty="0">
                <a:latin typeface="Bliss Pro Light"/>
              </a:rPr>
              <a:t>launched its first Global Patient Survey (web-based) on lymphomas and CLL in 2008. Since then, it has been conducted every two years. </a:t>
            </a:r>
          </a:p>
          <a:p>
            <a:pPr marL="0" indent="0">
              <a:spcAft>
                <a:spcPts val="1800"/>
              </a:spcAft>
              <a:buNone/>
            </a:pPr>
            <a:r>
              <a:rPr lang="en-CA" sz="2400" dirty="0">
                <a:latin typeface="Bliss Pro Light"/>
              </a:rPr>
              <a:t>The survey seeks to understand patient experience in lymphomas as well as the impact of treatment and care. </a:t>
            </a:r>
          </a:p>
          <a:p>
            <a:pPr marL="0" indent="0">
              <a:spcAft>
                <a:spcPts val="1800"/>
              </a:spcAft>
              <a:buNone/>
            </a:pPr>
            <a:r>
              <a:rPr lang="en-CA" sz="2400" dirty="0">
                <a:latin typeface="Bliss Pro Light"/>
              </a:rPr>
              <a:t>LC and its global members use results to ensure patient voices are heard and to drive planning, actions and support. </a:t>
            </a:r>
          </a:p>
          <a:p>
            <a:pPr marL="0" indent="0">
              <a:spcAft>
                <a:spcPts val="1800"/>
              </a:spcAft>
              <a:buNone/>
            </a:pPr>
            <a:r>
              <a:rPr lang="en-GB" sz="2400" dirty="0">
                <a:latin typeface="Bliss Pro Light"/>
              </a:rPr>
              <a:t>	Picker is an international charity dedicated to ensuring the highest 	quality health and social care for all, always. Picker were commissioned      	by LC to run their 2020 Global Patient Survey (GPS) on lymphomas and CLL. </a:t>
            </a:r>
            <a:endParaRPr lang="en-CA" sz="2400"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5932" y="1443575"/>
            <a:ext cx="1142993" cy="11429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77" y="4664055"/>
            <a:ext cx="1506079" cy="869090"/>
          </a:xfrm>
          <a:prstGeom prst="rect">
            <a:avLst/>
          </a:prstGeom>
        </p:spPr>
      </p:pic>
    </p:spTree>
    <p:extLst>
      <p:ext uri="{BB962C8B-B14F-4D97-AF65-F5344CB8AC3E}">
        <p14:creationId xmlns:p14="http://schemas.microsoft.com/office/powerpoint/2010/main" val="374831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83FD-7E33-434E-AA53-CD7E0BB9168F}"/>
              </a:ext>
            </a:extLst>
          </p:cNvPr>
          <p:cNvSpPr>
            <a:spLocks noGrp="1"/>
          </p:cNvSpPr>
          <p:nvPr>
            <p:ph type="title"/>
          </p:nvPr>
        </p:nvSpPr>
        <p:spPr/>
        <p:txBody>
          <a:bodyPr/>
          <a:lstStyle/>
          <a:p>
            <a:r>
              <a:rPr lang="en-CA" dirty="0">
                <a:solidFill>
                  <a:srgbClr val="008AAB"/>
                </a:solidFill>
                <a:latin typeface="Bliss Pro Light"/>
              </a:rPr>
              <a:t>Patient Survey: Barriers to Treatment</a:t>
            </a:r>
          </a:p>
        </p:txBody>
      </p:sp>
      <p:sp>
        <p:nvSpPr>
          <p:cNvPr id="3" name="Content Placeholder 2">
            <a:extLst>
              <a:ext uri="{FF2B5EF4-FFF2-40B4-BE49-F238E27FC236}">
                <a16:creationId xmlns:a16="http://schemas.microsoft.com/office/drawing/2014/main" id="{AEBA006D-CB3A-4243-B983-ED5668FBA24F}"/>
              </a:ext>
            </a:extLst>
          </p:cNvPr>
          <p:cNvSpPr>
            <a:spLocks noGrp="1"/>
          </p:cNvSpPr>
          <p:nvPr>
            <p:ph idx="1"/>
          </p:nvPr>
        </p:nvSpPr>
        <p:spPr>
          <a:xfrm>
            <a:off x="838200" y="1825624"/>
            <a:ext cx="10515600" cy="4613275"/>
          </a:xfrm>
        </p:spPr>
        <p:txBody>
          <a:bodyPr>
            <a:normAutofit/>
          </a:bodyPr>
          <a:lstStyle/>
          <a:p>
            <a:pPr marL="0" indent="0">
              <a:buNone/>
            </a:pPr>
            <a:r>
              <a:rPr lang="en-GB" sz="2200" b="1" dirty="0">
                <a:solidFill>
                  <a:srgbClr val="4D4639"/>
                </a:solidFill>
                <a:latin typeface="Bliss Pro Light" panose="02000506050000020004" pitchFamily="50" charset="0"/>
                <a:ea typeface="Arial" panose="020B0604020202020204" pitchFamily="34" charset="0"/>
                <a:cs typeface="Arial" panose="020B0604020202020204" pitchFamily="34" charset="0"/>
              </a:rPr>
              <a:t>Have any of the following prevented you from receiving treatment?</a:t>
            </a:r>
            <a:endParaRPr lang="en-CA" sz="2400" dirty="0">
              <a:solidFill>
                <a:srgbClr val="FF0000"/>
              </a:solidFill>
              <a:latin typeface="Bliss Pro Light" panose="02000506050000020004" pitchFamily="50" charset="0"/>
              <a:ea typeface="Arial" panose="020B0604020202020204" pitchFamily="34" charset="0"/>
              <a:cs typeface="Arial" panose="020B0604020202020204" pitchFamily="34" charset="0"/>
            </a:endParaRPr>
          </a:p>
          <a:p>
            <a:endParaRPr lang="en-CA" sz="2400" b="1" dirty="0">
              <a:solidFill>
                <a:srgbClr val="4D4639"/>
              </a:solidFill>
              <a:latin typeface="Bliss Pro Light" panose="02000506050000020004" pitchFamily="50" charset="0"/>
              <a:ea typeface="Arial" panose="020B0604020202020204" pitchFamily="34" charset="0"/>
              <a:cs typeface="Arial" panose="020B0604020202020204" pitchFamily="34" charset="0"/>
            </a:endParaRPr>
          </a:p>
          <a:p>
            <a:endParaRPr lang="en-CA" sz="2400" dirty="0">
              <a:latin typeface="Bliss Pro Light"/>
            </a:endParaRPr>
          </a:p>
          <a:p>
            <a:endParaRPr lang="en-CA" sz="2400" dirty="0">
              <a:latin typeface="Bliss Pro Light"/>
            </a:endParaRPr>
          </a:p>
          <a:p>
            <a:endParaRPr lang="en-CA" sz="2400" dirty="0">
              <a:latin typeface="Bliss Pro Light"/>
            </a:endParaRPr>
          </a:p>
          <a:p>
            <a:endParaRPr lang="en-CA" sz="2400" dirty="0">
              <a:latin typeface="Bliss Pro Light"/>
            </a:endParaRPr>
          </a:p>
          <a:p>
            <a:pPr marL="0" indent="0">
              <a:buNone/>
            </a:pPr>
            <a:endParaRPr lang="en-CA" sz="3600" dirty="0">
              <a:latin typeface="Bliss Pro Light"/>
            </a:endParaRPr>
          </a:p>
          <a:p>
            <a:pPr marL="0" indent="0">
              <a:buNone/>
            </a:pPr>
            <a:r>
              <a:rPr lang="en-GB" sz="2400" dirty="0">
                <a:latin typeface="Bliss Pro Light" panose="02000506050000020004" pitchFamily="50" charset="0"/>
              </a:rPr>
              <a:t>36% of patients found they had never been presented with an opportunity to take part in a clinical trial. 29% reported the barrier to being in a clinical trial was that they were not eligible or were not selected. </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761" t="9422" r="17635" b="12637"/>
          <a:stretch/>
        </p:blipFill>
        <p:spPr>
          <a:xfrm>
            <a:off x="10284700" y="3805118"/>
            <a:ext cx="928124" cy="8043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6356" y="2461124"/>
            <a:ext cx="1056942" cy="1056942"/>
          </a:xfrm>
          <a:prstGeom prst="rect">
            <a:avLst/>
          </a:prstGeom>
        </p:spPr>
      </p:pic>
      <p:pic>
        <p:nvPicPr>
          <p:cNvPr id="5" name="Picture 4"/>
          <p:cNvPicPr>
            <a:picLocks noChangeAspect="1"/>
          </p:cNvPicPr>
          <p:nvPr/>
        </p:nvPicPr>
        <p:blipFill>
          <a:blip r:embed="rId5"/>
          <a:stretch>
            <a:fillRect/>
          </a:stretch>
        </p:blipFill>
        <p:spPr>
          <a:xfrm>
            <a:off x="1875077" y="2269738"/>
            <a:ext cx="7176797" cy="2768193"/>
          </a:xfrm>
          <a:prstGeom prst="rect">
            <a:avLst/>
          </a:prstGeom>
        </p:spPr>
      </p:pic>
    </p:spTree>
    <p:extLst>
      <p:ext uri="{BB962C8B-B14F-4D97-AF65-F5344CB8AC3E}">
        <p14:creationId xmlns:p14="http://schemas.microsoft.com/office/powerpoint/2010/main" val="26950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EE1B-7F1C-487C-BA2E-76F05D2A0567}"/>
              </a:ext>
            </a:extLst>
          </p:cNvPr>
          <p:cNvSpPr>
            <a:spLocks noGrp="1"/>
          </p:cNvSpPr>
          <p:nvPr>
            <p:ph type="ctrTitle"/>
          </p:nvPr>
        </p:nvSpPr>
        <p:spPr/>
        <p:txBody>
          <a:bodyPr/>
          <a:lstStyle/>
          <a:p>
            <a:r>
              <a:rPr lang="en-CA" dirty="0">
                <a:latin typeface="Bliss Pro Light" panose="02000506050000020004" pitchFamily="50" charset="0"/>
              </a:rPr>
              <a:t>II. Caregiver Survey Results</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8690776" y="5414838"/>
            <a:ext cx="3372961" cy="12100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472" y="295207"/>
            <a:ext cx="2020956" cy="20209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294" y="4371230"/>
            <a:ext cx="2377440" cy="2377440"/>
          </a:xfrm>
          <a:prstGeom prst="rect">
            <a:avLst/>
          </a:prstGeom>
        </p:spPr>
      </p:pic>
    </p:spTree>
    <p:extLst>
      <p:ext uri="{BB962C8B-B14F-4D97-AF65-F5344CB8AC3E}">
        <p14:creationId xmlns:p14="http://schemas.microsoft.com/office/powerpoint/2010/main" val="121477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9" name="Title 1">
            <a:extLst>
              <a:ext uri="{FF2B5EF4-FFF2-40B4-BE49-F238E27FC236}">
                <a16:creationId xmlns:a16="http://schemas.microsoft.com/office/drawing/2014/main" id="{CBBB2392-48CE-4F23-A137-12F64F4F57E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008AAB"/>
              </a:solidFill>
              <a:latin typeface="Bliss Pro Light"/>
            </a:endParaRPr>
          </a:p>
        </p:txBody>
      </p:sp>
      <p:sp>
        <p:nvSpPr>
          <p:cNvPr id="11" name="Title 1">
            <a:extLst>
              <a:ext uri="{FF2B5EF4-FFF2-40B4-BE49-F238E27FC236}">
                <a16:creationId xmlns:a16="http://schemas.microsoft.com/office/drawing/2014/main" id="{64CCC3F0-6297-441A-BC99-B8B45473D8A6}"/>
              </a:ext>
            </a:extLst>
          </p:cNvPr>
          <p:cNvSpPr>
            <a:spLocks noGrp="1"/>
          </p:cNvSpPr>
          <p:nvPr>
            <p:ph type="title"/>
          </p:nvPr>
        </p:nvSpPr>
        <p:spPr>
          <a:xfrm>
            <a:off x="838200" y="365125"/>
            <a:ext cx="8528050" cy="1325563"/>
          </a:xfrm>
        </p:spPr>
        <p:txBody>
          <a:bodyPr/>
          <a:lstStyle/>
          <a:p>
            <a:r>
              <a:rPr lang="en-US" dirty="0">
                <a:solidFill>
                  <a:srgbClr val="008AAB"/>
                </a:solidFill>
                <a:latin typeface="Bliss Pro Light"/>
              </a:rPr>
              <a:t>Caregiver Survey: Relationship to Patient </a:t>
            </a:r>
            <a:endParaRPr lang="en-CA" dirty="0">
              <a:solidFill>
                <a:srgbClr val="008AAB"/>
              </a:solidFill>
              <a:latin typeface="Bliss Pro 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54" y="255811"/>
            <a:ext cx="2139950" cy="2139950"/>
          </a:xfrm>
          <a:prstGeom prst="rect">
            <a:avLst/>
          </a:prstGeom>
        </p:spPr>
      </p:pic>
      <p:sp>
        <p:nvSpPr>
          <p:cNvPr id="7" name="Rectangle 6"/>
          <p:cNvSpPr/>
          <p:nvPr/>
        </p:nvSpPr>
        <p:spPr>
          <a:xfrm>
            <a:off x="527435" y="2124715"/>
            <a:ext cx="10159117" cy="430887"/>
          </a:xfrm>
          <a:prstGeom prst="rect">
            <a:avLst/>
          </a:prstGeom>
        </p:spPr>
        <p:txBody>
          <a:bodyPr wrap="square">
            <a:spAutoFit/>
          </a:bodyPr>
          <a:lstStyle/>
          <a:p>
            <a:r>
              <a:rPr lang="en-GB" sz="2200" b="1" dirty="0">
                <a:solidFill>
                  <a:srgbClr val="4D4639"/>
                </a:solidFill>
                <a:latin typeface="Bliss Pro Light" panose="02000506050000020004" pitchFamily="50" charset="0"/>
                <a:ea typeface="Arial" panose="020B0604020202020204" pitchFamily="34" charset="0"/>
                <a:cs typeface="Arial" panose="020B0604020202020204" pitchFamily="34" charset="0"/>
              </a:rPr>
              <a:t>What is your relationship to the person you are providing care and support to? </a:t>
            </a:r>
            <a:endParaRPr lang="en-GB" sz="2200" b="1" dirty="0">
              <a:solidFill>
                <a:srgbClr val="FF0000"/>
              </a:solidFill>
              <a:latin typeface="Bliss Pro Light" panose="02000506050000020004" pitchFamily="50" charset="0"/>
              <a:ea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990600" y="2989629"/>
            <a:ext cx="9474267" cy="2493579"/>
          </a:xfrm>
          <a:prstGeom prst="rect">
            <a:avLst/>
          </a:prstGeom>
        </p:spPr>
      </p:pic>
    </p:spTree>
    <p:extLst>
      <p:ext uri="{BB962C8B-B14F-4D97-AF65-F5344CB8AC3E}">
        <p14:creationId xmlns:p14="http://schemas.microsoft.com/office/powerpoint/2010/main" val="388166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8501" y="1745967"/>
            <a:ext cx="5629318" cy="646331"/>
          </a:xfrm>
          <a:prstGeom prst="rect">
            <a:avLst/>
          </a:prstGeom>
        </p:spPr>
        <p:txBody>
          <a:bodyPr wrap="square">
            <a:spAutoFit/>
          </a:bodyPr>
          <a:lstStyle/>
          <a:p>
            <a:r>
              <a:rPr lang="en-US" b="1" dirty="0">
                <a:solidFill>
                  <a:srgbClr val="4D4639"/>
                </a:solidFill>
                <a:latin typeface="Bliss Pro Light" panose="02000506050000020004" pitchFamily="50" charset="0"/>
                <a:ea typeface="Arial" panose="020B0604020202020204" pitchFamily="34" charset="0"/>
                <a:cs typeface="Arial" panose="020B0604020202020204" pitchFamily="34" charset="0"/>
              </a:rPr>
              <a:t>What subtype of lymphoma/CLL does/did the person you care for have? </a:t>
            </a:r>
            <a:endPar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endParaRPr>
          </a:p>
        </p:txBody>
      </p:sp>
      <p:pic>
        <p:nvPicPr>
          <p:cNvPr id="8" name="Picture 7"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9" name="Title 1">
            <a:extLst>
              <a:ext uri="{FF2B5EF4-FFF2-40B4-BE49-F238E27FC236}">
                <a16:creationId xmlns:a16="http://schemas.microsoft.com/office/drawing/2014/main" id="{CBBB2392-48CE-4F23-A137-12F64F4F57E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008AAB"/>
              </a:solidFill>
              <a:latin typeface="Bliss Pro Light"/>
            </a:endParaRPr>
          </a:p>
        </p:txBody>
      </p:sp>
      <p:sp>
        <p:nvSpPr>
          <p:cNvPr id="11" name="Title 1">
            <a:extLst>
              <a:ext uri="{FF2B5EF4-FFF2-40B4-BE49-F238E27FC236}">
                <a16:creationId xmlns:a16="http://schemas.microsoft.com/office/drawing/2014/main" id="{64CCC3F0-6297-441A-BC99-B8B45473D8A6}"/>
              </a:ext>
            </a:extLst>
          </p:cNvPr>
          <p:cNvSpPr>
            <a:spLocks noGrp="1"/>
          </p:cNvSpPr>
          <p:nvPr>
            <p:ph type="title"/>
          </p:nvPr>
        </p:nvSpPr>
        <p:spPr>
          <a:xfrm>
            <a:off x="838200" y="365125"/>
            <a:ext cx="10515600" cy="1325563"/>
          </a:xfrm>
        </p:spPr>
        <p:txBody>
          <a:bodyPr/>
          <a:lstStyle/>
          <a:p>
            <a:r>
              <a:rPr lang="en-US" dirty="0">
                <a:solidFill>
                  <a:srgbClr val="008AAB"/>
                </a:solidFill>
                <a:latin typeface="Bliss Pro Light"/>
              </a:rPr>
              <a:t>Caregiver Survey: Diagnostic Demographics</a:t>
            </a:r>
            <a:endParaRPr lang="en-CA" dirty="0">
              <a:solidFill>
                <a:srgbClr val="008AAB"/>
              </a:solidFill>
              <a:latin typeface="Bliss Pro Light"/>
            </a:endParaRPr>
          </a:p>
        </p:txBody>
      </p:sp>
      <p:sp>
        <p:nvSpPr>
          <p:cNvPr id="14" name="Rectangle 13"/>
          <p:cNvSpPr/>
          <p:nvPr/>
        </p:nvSpPr>
        <p:spPr>
          <a:xfrm>
            <a:off x="5974207" y="2597157"/>
            <a:ext cx="6096000" cy="729430"/>
          </a:xfrm>
          <a:prstGeom prst="rect">
            <a:avLst/>
          </a:prstGeom>
        </p:spPr>
        <p:txBody>
          <a:bodyPr>
            <a:spAutoFit/>
          </a:bodyPr>
          <a:lstStyle/>
          <a:p>
            <a:pPr>
              <a:lnSpc>
                <a:spcPct val="115000"/>
              </a:lnSpc>
              <a:spcAft>
                <a:spcPts val="800"/>
              </a:spcAft>
            </a:pPr>
            <a:r>
              <a:rPr lang="en-US" b="1" dirty="0">
                <a:solidFill>
                  <a:srgbClr val="4D4639"/>
                </a:solidFill>
                <a:latin typeface="Bliss Pro Light" panose="02000506050000020004" pitchFamily="50" charset="0"/>
                <a:ea typeface="Times New Roman" panose="02020603050405020304" pitchFamily="18" charset="0"/>
                <a:cs typeface="Arial" panose="020B0604020202020204" pitchFamily="34" charset="0"/>
              </a:rPr>
              <a:t>How long have you been providing care and support to the person with lymphoma or CLL? </a:t>
            </a:r>
            <a:endParaRPr lang="en-GB" dirty="0">
              <a:solidFill>
                <a:srgbClr val="FF0000"/>
              </a:solidFill>
              <a:effectLst/>
              <a:latin typeface="Arial" panose="020B0604020202020204" pitchFamily="34" charset="0"/>
              <a:ea typeface="Arial" panose="020B0604020202020204" pitchFamily="34" charset="0"/>
            </a:endParaRPr>
          </a:p>
        </p:txBody>
      </p:sp>
      <p:sp>
        <p:nvSpPr>
          <p:cNvPr id="15" name="Rectangle 14"/>
          <p:cNvSpPr/>
          <p:nvPr/>
        </p:nvSpPr>
        <p:spPr>
          <a:xfrm>
            <a:off x="377659" y="5084536"/>
            <a:ext cx="5333428" cy="663836"/>
          </a:xfrm>
          <a:prstGeom prst="rect">
            <a:avLst/>
          </a:prstGeom>
        </p:spPr>
        <p:txBody>
          <a:bodyPr wrap="square">
            <a:spAutoFit/>
          </a:bodyPr>
          <a:lstStyle/>
          <a:p>
            <a:pPr>
              <a:lnSpc>
                <a:spcPct val="115000"/>
              </a:lnSpc>
              <a:spcAft>
                <a:spcPts val="800"/>
              </a:spcAft>
            </a:pPr>
            <a:r>
              <a:rPr lang="en-GB" sz="1100" dirty="0">
                <a:solidFill>
                  <a:srgbClr val="4D4639"/>
                </a:solidFill>
                <a:latin typeface="Bliss Pro Light" panose="02000506050000020004" pitchFamily="50" charset="0"/>
                <a:ea typeface="Times New Roman" panose="02020603050405020304" pitchFamily="18" charset="0"/>
              </a:rPr>
              <a:t>Abbreviations: CLL/SLL- chronic lymphocytic leukaemia/small lymphocytic lymphoma; DLBCL- diffuse large B cell lymphoma; MALT- mucosa associated lymphoid tissue; WM/LPL- Waldenström's macroglobulinaemia/</a:t>
            </a:r>
            <a:r>
              <a:rPr lang="en-GB" sz="1100" dirty="0">
                <a:solidFill>
                  <a:srgbClr val="4D4639"/>
                </a:solidFill>
                <a:latin typeface="Arial" panose="020B0604020202020204" pitchFamily="34" charset="0"/>
                <a:ea typeface="Arial" panose="020B0604020202020204" pitchFamily="34" charset="0"/>
              </a:rPr>
              <a:t> </a:t>
            </a:r>
            <a:r>
              <a:rPr lang="en-GB" sz="1100" dirty="0">
                <a:solidFill>
                  <a:srgbClr val="4D4639"/>
                </a:solidFill>
                <a:latin typeface="Bliss Pro Light" panose="02000506050000020004" pitchFamily="50" charset="0"/>
                <a:ea typeface="Times New Roman" panose="02020603050405020304" pitchFamily="18" charset="0"/>
              </a:rPr>
              <a:t>lymphoplasmacytic lymphoma</a:t>
            </a:r>
            <a:endParaRPr lang="en-GB" sz="1100" dirty="0">
              <a:solidFill>
                <a:srgbClr val="4D4639"/>
              </a:solidFill>
              <a:effectLst/>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3"/>
          <a:stretch>
            <a:fillRect/>
          </a:stretch>
        </p:blipFill>
        <p:spPr>
          <a:xfrm>
            <a:off x="6011027" y="3503791"/>
            <a:ext cx="5988944" cy="1704546"/>
          </a:xfrm>
          <a:prstGeom prst="rect">
            <a:avLst/>
          </a:prstGeom>
        </p:spPr>
      </p:pic>
      <p:pic>
        <p:nvPicPr>
          <p:cNvPr id="5" name="Picture 4"/>
          <p:cNvPicPr>
            <a:picLocks noChangeAspect="1"/>
          </p:cNvPicPr>
          <p:nvPr/>
        </p:nvPicPr>
        <p:blipFill>
          <a:blip r:embed="rId4"/>
          <a:stretch>
            <a:fillRect/>
          </a:stretch>
        </p:blipFill>
        <p:spPr>
          <a:xfrm>
            <a:off x="238581" y="2402974"/>
            <a:ext cx="5669238" cy="2681562"/>
          </a:xfrm>
          <a:prstGeom prst="rect">
            <a:avLst/>
          </a:prstGeom>
        </p:spPr>
      </p:pic>
    </p:spTree>
    <p:extLst>
      <p:ext uri="{BB962C8B-B14F-4D97-AF65-F5344CB8AC3E}">
        <p14:creationId xmlns:p14="http://schemas.microsoft.com/office/powerpoint/2010/main" val="140661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DE82-B839-4C1E-B528-35A6D59B712D}"/>
              </a:ext>
            </a:extLst>
          </p:cNvPr>
          <p:cNvSpPr>
            <a:spLocks noGrp="1"/>
          </p:cNvSpPr>
          <p:nvPr>
            <p:ph type="title"/>
          </p:nvPr>
        </p:nvSpPr>
        <p:spPr>
          <a:xfrm>
            <a:off x="0" y="365125"/>
            <a:ext cx="11999971" cy="1325563"/>
          </a:xfrm>
        </p:spPr>
        <p:txBody>
          <a:bodyPr/>
          <a:lstStyle/>
          <a:p>
            <a:r>
              <a:rPr lang="en-CA" dirty="0">
                <a:solidFill>
                  <a:srgbClr val="008AAB"/>
                </a:solidFill>
                <a:latin typeface="Bliss Pro Light"/>
              </a:rPr>
              <a:t>Caregiver Survey: Information, Guidance &amp; Support </a:t>
            </a:r>
          </a:p>
        </p:txBody>
      </p:sp>
      <p:sp>
        <p:nvSpPr>
          <p:cNvPr id="3" name="Content Placeholder 2">
            <a:extLst>
              <a:ext uri="{FF2B5EF4-FFF2-40B4-BE49-F238E27FC236}">
                <a16:creationId xmlns:a16="http://schemas.microsoft.com/office/drawing/2014/main" id="{87BB15E3-1BB7-43B5-942C-EE964DE0FB88}"/>
              </a:ext>
            </a:extLst>
          </p:cNvPr>
          <p:cNvSpPr>
            <a:spLocks noGrp="1"/>
          </p:cNvSpPr>
          <p:nvPr>
            <p:ph idx="1"/>
          </p:nvPr>
        </p:nvSpPr>
        <p:spPr>
          <a:xfrm>
            <a:off x="838199" y="1825623"/>
            <a:ext cx="11034823" cy="4813715"/>
          </a:xfrm>
        </p:spPr>
        <p:txBody>
          <a:bodyPr>
            <a:normAutofit fontScale="92500" lnSpcReduction="10000"/>
          </a:bodyPr>
          <a:lstStyle/>
          <a:p>
            <a:pPr marL="0" indent="0">
              <a:buNone/>
            </a:pPr>
            <a:r>
              <a:rPr lang="en-CA" sz="2400" b="1" dirty="0">
                <a:solidFill>
                  <a:srgbClr val="4D4639"/>
                </a:solidFill>
                <a:latin typeface="Bliss Pro Light" panose="02000506050000020004" pitchFamily="50" charset="0"/>
                <a:ea typeface="Arial" panose="020B0604020202020204" pitchFamily="34" charset="0"/>
                <a:cs typeface="Arial" panose="020B0604020202020204" pitchFamily="34" charset="0"/>
              </a:rPr>
              <a:t>				</a:t>
            </a:r>
            <a:endParaRPr lang="en-CA" sz="2400" b="1" dirty="0">
              <a:solidFill>
                <a:srgbClr val="4D4639"/>
              </a:solidFill>
              <a:latin typeface="Bliss Pro Light" panose="02000506050000020004" pitchFamily="50" charset="0"/>
              <a:cs typeface="Arial" panose="020B0604020202020204" pitchFamily="34" charset="0"/>
            </a:endParaRPr>
          </a:p>
          <a:p>
            <a:pPr marL="0" indent="0">
              <a:buNone/>
            </a:pPr>
            <a:endParaRPr lang="en-CA" sz="2400" b="1" dirty="0">
              <a:solidFill>
                <a:srgbClr val="4D4639"/>
              </a:solidFill>
              <a:latin typeface="Bliss Pro Light" panose="02000506050000020004" pitchFamily="50" charset="0"/>
              <a:cs typeface="Arial" panose="020B0604020202020204" pitchFamily="34" charset="0"/>
            </a:endParaRPr>
          </a:p>
          <a:p>
            <a:pPr marL="0" indent="0">
              <a:buNone/>
            </a:pPr>
            <a:r>
              <a:rPr lang="en-CA" sz="2400" dirty="0">
                <a:latin typeface="Bliss Pro Light"/>
              </a:rPr>
              <a:t> </a:t>
            </a: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US" sz="2400" dirty="0">
              <a:latin typeface="Bliss Pro Light"/>
            </a:endParaRPr>
          </a:p>
          <a:p>
            <a:pPr marL="0" indent="0">
              <a:buNone/>
            </a:pPr>
            <a:r>
              <a:rPr lang="en-US" sz="2400" dirty="0">
                <a:latin typeface="Bliss Pro Light"/>
              </a:rPr>
              <a:t>When caregivers were asked to select their top three places to go for information about their healthcare, the following were reported as their top place to go:</a:t>
            </a:r>
            <a:endParaRPr lang="en-CA" sz="2400" dirty="0">
              <a:solidFill>
                <a:srgbClr val="FF0000"/>
              </a:solidFill>
              <a:latin typeface="Bliss Pro Light"/>
            </a:endParaRPr>
          </a:p>
          <a:p>
            <a:pPr lvl="1">
              <a:buClr>
                <a:srgbClr val="008AAB"/>
              </a:buClr>
              <a:buFont typeface="Courier New" panose="02070309020205020404" pitchFamily="49" charset="0"/>
              <a:buChar char="o"/>
            </a:pPr>
            <a:r>
              <a:rPr lang="en-US" sz="2200" dirty="0">
                <a:latin typeface="Bliss Pro Light"/>
              </a:rPr>
              <a:t>Doctor: 83%</a:t>
            </a:r>
          </a:p>
          <a:p>
            <a:pPr lvl="1">
              <a:buClr>
                <a:srgbClr val="008AAB"/>
              </a:buClr>
              <a:buFont typeface="Courier New" panose="02070309020205020404" pitchFamily="49" charset="0"/>
              <a:buChar char="o"/>
            </a:pPr>
            <a:r>
              <a:rPr lang="en-US" sz="2200" dirty="0">
                <a:latin typeface="Bliss Pro Light"/>
              </a:rPr>
              <a:t>Patient </a:t>
            </a:r>
            <a:r>
              <a:rPr lang="en-GB" sz="2200" dirty="0">
                <a:latin typeface="Bliss Pro Light"/>
              </a:rPr>
              <a:t>organisation: </a:t>
            </a:r>
            <a:r>
              <a:rPr lang="en-US" sz="2200" dirty="0">
                <a:latin typeface="Bliss Pro Light"/>
              </a:rPr>
              <a:t>9% </a:t>
            </a:r>
            <a:endParaRPr lang="en-GB" sz="2200" dirty="0">
              <a:latin typeface="Bliss Pro Light"/>
            </a:endParaRPr>
          </a:p>
          <a:p>
            <a:pPr lvl="1">
              <a:buClr>
                <a:srgbClr val="008AAB"/>
              </a:buClr>
              <a:buFont typeface="Courier New" panose="02070309020205020404" pitchFamily="49" charset="0"/>
              <a:buChar char="o"/>
            </a:pPr>
            <a:r>
              <a:rPr lang="en-US" sz="2200" dirty="0">
                <a:latin typeface="Bliss Pro Light"/>
              </a:rPr>
              <a:t>Nurse (4%) and websites (4%)</a:t>
            </a:r>
          </a:p>
          <a:p>
            <a:pPr lvl="1">
              <a:buClr>
                <a:srgbClr val="008AAB"/>
              </a:buClr>
              <a:buFont typeface="Courier New" panose="02070309020205020404" pitchFamily="49" charset="0"/>
              <a:buChar char="o"/>
            </a:pPr>
            <a:endParaRPr lang="en-CA" sz="2200" dirty="0">
              <a:latin typeface="Bliss Pro Light"/>
            </a:endParaRPr>
          </a:p>
          <a:p>
            <a:pPr marL="0" indent="0">
              <a:buNone/>
            </a:pPr>
            <a:endParaRPr lang="en-CA" sz="2400" b="1"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8" name="TextBox 7"/>
          <p:cNvSpPr txBox="1"/>
          <p:nvPr/>
        </p:nvSpPr>
        <p:spPr>
          <a:xfrm>
            <a:off x="319650" y="1524842"/>
            <a:ext cx="10890894" cy="646331"/>
          </a:xfrm>
          <a:prstGeom prst="rect">
            <a:avLst/>
          </a:prstGeom>
          <a:noFill/>
        </p:spPr>
        <p:txBody>
          <a:bodyPr wrap="square" rtlCol="0">
            <a:spAutoFit/>
          </a:bodyPr>
          <a:lstStyle/>
          <a:p>
            <a:r>
              <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rPr>
              <a:t>Following the diagnosis, who was seeking out information and details about the disease and potential treatments?</a:t>
            </a:r>
          </a:p>
        </p:txBody>
      </p:sp>
      <p:pic>
        <p:nvPicPr>
          <p:cNvPr id="5" name="Picture 4"/>
          <p:cNvPicPr>
            <a:picLocks noChangeAspect="1"/>
          </p:cNvPicPr>
          <p:nvPr/>
        </p:nvPicPr>
        <p:blipFill>
          <a:blip r:embed="rId3"/>
          <a:stretch>
            <a:fillRect/>
          </a:stretch>
        </p:blipFill>
        <p:spPr>
          <a:xfrm>
            <a:off x="1418224" y="2193557"/>
            <a:ext cx="9163521" cy="2667137"/>
          </a:xfrm>
          <a:prstGeom prst="rect">
            <a:avLst/>
          </a:prstGeom>
        </p:spPr>
      </p:pic>
    </p:spTree>
    <p:extLst>
      <p:ext uri="{BB962C8B-B14F-4D97-AF65-F5344CB8AC3E}">
        <p14:creationId xmlns:p14="http://schemas.microsoft.com/office/powerpoint/2010/main" val="360393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9938-A3CD-469D-AD7E-BFB11DAF62F7}"/>
              </a:ext>
            </a:extLst>
          </p:cNvPr>
          <p:cNvSpPr>
            <a:spLocks noGrp="1"/>
          </p:cNvSpPr>
          <p:nvPr>
            <p:ph type="title"/>
          </p:nvPr>
        </p:nvSpPr>
        <p:spPr/>
        <p:txBody>
          <a:bodyPr/>
          <a:lstStyle/>
          <a:p>
            <a:r>
              <a:rPr lang="en-CA" dirty="0">
                <a:solidFill>
                  <a:srgbClr val="008AAB"/>
                </a:solidFill>
                <a:latin typeface="Bliss Pro Light"/>
              </a:rPr>
              <a:t>Caregiver Survey: Impact of Caregiving </a:t>
            </a:r>
          </a:p>
        </p:txBody>
      </p:sp>
      <p:sp>
        <p:nvSpPr>
          <p:cNvPr id="3" name="Content Placeholder 2">
            <a:extLst>
              <a:ext uri="{FF2B5EF4-FFF2-40B4-BE49-F238E27FC236}">
                <a16:creationId xmlns:a16="http://schemas.microsoft.com/office/drawing/2014/main" id="{4235B77C-62F8-4A2B-94C2-95BC206E90CC}"/>
              </a:ext>
            </a:extLst>
          </p:cNvPr>
          <p:cNvSpPr>
            <a:spLocks noGrp="1"/>
          </p:cNvSpPr>
          <p:nvPr>
            <p:ph idx="1"/>
          </p:nvPr>
        </p:nvSpPr>
        <p:spPr>
          <a:xfrm>
            <a:off x="679450" y="1555750"/>
            <a:ext cx="10902950" cy="5060950"/>
          </a:xfrm>
        </p:spPr>
        <p:txBody>
          <a:bodyPr>
            <a:normAutofit fontScale="85000" lnSpcReduction="20000"/>
          </a:bodyPr>
          <a:lstStyle/>
          <a:p>
            <a:pPr marL="0" indent="0">
              <a:buNone/>
            </a:pPr>
            <a:r>
              <a:rPr lang="en-GB" sz="2400" b="1" dirty="0">
                <a:solidFill>
                  <a:srgbClr val="4D4639"/>
                </a:solidFill>
                <a:latin typeface="Bliss Pro Light" panose="02000506050000020004" pitchFamily="50" charset="0"/>
                <a:ea typeface="Arial" panose="020B0604020202020204" pitchFamily="34" charset="0"/>
                <a:cs typeface="Arial" panose="020B0604020202020204" pitchFamily="34" charset="0"/>
              </a:rPr>
              <a:t>Below are some elements of ‘caring’ that others providing care and support to somebody with lymphoma/CLL have mentioned. Please select what type(s) of care that you provide:</a:t>
            </a:r>
          </a:p>
          <a:p>
            <a:pPr marL="0" indent="0">
              <a:buNone/>
            </a:pPr>
            <a:endParaRPr lang="en-CA" sz="2400" dirty="0">
              <a:solidFill>
                <a:srgbClr val="FF0000"/>
              </a:solidFill>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4800" dirty="0">
              <a:latin typeface="Bliss Pro Light"/>
            </a:endParaRPr>
          </a:p>
          <a:p>
            <a:pPr marL="0" indent="0">
              <a:buNone/>
            </a:pPr>
            <a:endParaRPr lang="en-CA" sz="2400" dirty="0">
              <a:latin typeface="Bliss Pro Light"/>
            </a:endParaRPr>
          </a:p>
          <a:p>
            <a:pPr marL="0" indent="0">
              <a:buNone/>
            </a:pPr>
            <a:r>
              <a:rPr lang="en-US" sz="2400" dirty="0">
                <a:latin typeface="Bliss Pro Light"/>
              </a:rPr>
              <a:t>Caregivers were asked which type of care and support they find the hardest to provide:</a:t>
            </a:r>
            <a:endParaRPr lang="en-US" sz="2400" dirty="0">
              <a:solidFill>
                <a:srgbClr val="FF0000"/>
              </a:solidFill>
              <a:latin typeface="Bliss Pro Light"/>
            </a:endParaRPr>
          </a:p>
          <a:p>
            <a:pPr lvl="1">
              <a:lnSpc>
                <a:spcPct val="100000"/>
              </a:lnSpc>
              <a:buClr>
                <a:srgbClr val="008AAB"/>
              </a:buClr>
              <a:buFont typeface="Courier New" panose="02070309020205020404" pitchFamily="49" charset="0"/>
              <a:buChar char="o"/>
            </a:pPr>
            <a:r>
              <a:rPr lang="en-US" sz="2400" dirty="0">
                <a:latin typeface="Bliss Pro Light"/>
              </a:rPr>
              <a:t> </a:t>
            </a:r>
            <a:r>
              <a:rPr lang="en-US" sz="2200" dirty="0">
                <a:latin typeface="Bliss Pro Light"/>
              </a:rPr>
              <a:t>64% reported emotional support </a:t>
            </a:r>
          </a:p>
          <a:p>
            <a:pPr lvl="1">
              <a:lnSpc>
                <a:spcPct val="100000"/>
              </a:lnSpc>
              <a:buClr>
                <a:srgbClr val="008AAB"/>
              </a:buClr>
              <a:buFont typeface="Courier New" panose="02070309020205020404" pitchFamily="49" charset="0"/>
              <a:buChar char="o"/>
            </a:pPr>
            <a:r>
              <a:rPr lang="en-US" sz="2200" dirty="0">
                <a:latin typeface="Bliss Pro Light"/>
              </a:rPr>
              <a:t>9% reported practical support</a:t>
            </a:r>
          </a:p>
          <a:p>
            <a:pPr lvl="1">
              <a:lnSpc>
                <a:spcPct val="100000"/>
              </a:lnSpc>
              <a:buClr>
                <a:srgbClr val="008AAB"/>
              </a:buClr>
              <a:buFont typeface="Courier New" panose="02070309020205020404" pitchFamily="49" charset="0"/>
              <a:buChar char="o"/>
            </a:pPr>
            <a:r>
              <a:rPr lang="en-US" sz="2200" dirty="0">
                <a:latin typeface="Bliss Pro Light"/>
              </a:rPr>
              <a:t>5% reported financial support	</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5" name="Picture 4"/>
          <p:cNvPicPr>
            <a:picLocks noChangeAspect="1"/>
          </p:cNvPicPr>
          <p:nvPr/>
        </p:nvPicPr>
        <p:blipFill>
          <a:blip r:embed="rId3"/>
          <a:stretch>
            <a:fillRect/>
          </a:stretch>
        </p:blipFill>
        <p:spPr>
          <a:xfrm>
            <a:off x="2191271" y="2132468"/>
            <a:ext cx="6839315" cy="2863448"/>
          </a:xfrm>
          <a:prstGeom prst="rect">
            <a:avLst/>
          </a:prstGeom>
        </p:spPr>
      </p:pic>
    </p:spTree>
    <p:extLst>
      <p:ext uri="{BB962C8B-B14F-4D97-AF65-F5344CB8AC3E}">
        <p14:creationId xmlns:p14="http://schemas.microsoft.com/office/powerpoint/2010/main" val="1605875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9938-A3CD-469D-AD7E-BFB11DAF62F7}"/>
              </a:ext>
            </a:extLst>
          </p:cNvPr>
          <p:cNvSpPr>
            <a:spLocks noGrp="1"/>
          </p:cNvSpPr>
          <p:nvPr>
            <p:ph type="title"/>
          </p:nvPr>
        </p:nvSpPr>
        <p:spPr/>
        <p:txBody>
          <a:bodyPr/>
          <a:lstStyle/>
          <a:p>
            <a:r>
              <a:rPr lang="en-CA" dirty="0">
                <a:solidFill>
                  <a:srgbClr val="008AAB"/>
                </a:solidFill>
                <a:latin typeface="Bliss Pro Light"/>
              </a:rPr>
              <a:t>Caregiver Survey: Impact of Caregiving </a:t>
            </a:r>
          </a:p>
        </p:txBody>
      </p:sp>
      <p:sp>
        <p:nvSpPr>
          <p:cNvPr id="3" name="Content Placeholder 2">
            <a:extLst>
              <a:ext uri="{FF2B5EF4-FFF2-40B4-BE49-F238E27FC236}">
                <a16:creationId xmlns:a16="http://schemas.microsoft.com/office/drawing/2014/main" id="{4235B77C-62F8-4A2B-94C2-95BC206E90CC}"/>
              </a:ext>
            </a:extLst>
          </p:cNvPr>
          <p:cNvSpPr>
            <a:spLocks noGrp="1"/>
          </p:cNvSpPr>
          <p:nvPr>
            <p:ph idx="1"/>
          </p:nvPr>
        </p:nvSpPr>
        <p:spPr>
          <a:xfrm>
            <a:off x="838200" y="1781175"/>
            <a:ext cx="10452100" cy="1804863"/>
          </a:xfrm>
        </p:spPr>
        <p:txBody>
          <a:bodyPr>
            <a:normAutofit fontScale="92500"/>
          </a:bodyPr>
          <a:lstStyle/>
          <a:p>
            <a:pPr marL="0" indent="0">
              <a:buNone/>
            </a:pPr>
            <a:r>
              <a:rPr lang="en-US" sz="2400" dirty="0">
                <a:latin typeface="Bliss Pro Light"/>
              </a:rPr>
              <a:t>Regarding the extent to which various issues have affected caregivers in the past 12 months:</a:t>
            </a:r>
          </a:p>
          <a:p>
            <a:pPr lvl="1">
              <a:buClr>
                <a:srgbClr val="008AAB"/>
              </a:buClr>
              <a:buFont typeface="Courier New" panose="02070309020205020404" pitchFamily="49" charset="0"/>
              <a:buChar char="o"/>
            </a:pPr>
            <a:r>
              <a:rPr lang="en-US" sz="2000" dirty="0">
                <a:latin typeface="Bliss Pro Light"/>
              </a:rPr>
              <a:t>75% often/always had to take time off work</a:t>
            </a:r>
            <a:endParaRPr lang="en-US" dirty="0">
              <a:latin typeface="Bliss Pro Light"/>
            </a:endParaRPr>
          </a:p>
          <a:p>
            <a:pPr lvl="1">
              <a:buClr>
                <a:srgbClr val="008AAB"/>
              </a:buClr>
              <a:buFont typeface="Courier New" panose="02070309020205020404" pitchFamily="49" charset="0"/>
              <a:buChar char="o"/>
            </a:pPr>
            <a:r>
              <a:rPr lang="en-US" sz="2000" dirty="0">
                <a:latin typeface="Bliss Pro Light"/>
              </a:rPr>
              <a:t>64% reported that they often/always fear that the cancer of the person they care for will relapse</a:t>
            </a:r>
          </a:p>
          <a:p>
            <a:pPr lvl="1">
              <a:buClr>
                <a:srgbClr val="008AAB"/>
              </a:buClr>
              <a:buFont typeface="Courier New" panose="02070309020205020404" pitchFamily="49" charset="0"/>
              <a:buChar char="o"/>
            </a:pPr>
            <a:r>
              <a:rPr lang="en-US" sz="2000" dirty="0">
                <a:latin typeface="Bliss Pro Light"/>
              </a:rPr>
              <a:t>50% reported that they are often/always worried or anxious</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Tree>
    <p:extLst>
      <p:ext uri="{BB962C8B-B14F-4D97-AF65-F5344CB8AC3E}">
        <p14:creationId xmlns:p14="http://schemas.microsoft.com/office/powerpoint/2010/main" val="261324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0F59-B88B-4471-A12F-C56DC8640F77}"/>
              </a:ext>
            </a:extLst>
          </p:cNvPr>
          <p:cNvSpPr>
            <a:spLocks noGrp="1"/>
          </p:cNvSpPr>
          <p:nvPr>
            <p:ph type="title"/>
          </p:nvPr>
        </p:nvSpPr>
        <p:spPr/>
        <p:txBody>
          <a:bodyPr/>
          <a:lstStyle/>
          <a:p>
            <a:r>
              <a:rPr lang="en-CA" dirty="0">
                <a:solidFill>
                  <a:srgbClr val="008AAB"/>
                </a:solidFill>
                <a:latin typeface="Bliss Pro Light"/>
              </a:rPr>
              <a:t>Survey Methodology</a:t>
            </a:r>
          </a:p>
        </p:txBody>
      </p:sp>
      <p:sp>
        <p:nvSpPr>
          <p:cNvPr id="3" name="Content Placeholder 2">
            <a:extLst>
              <a:ext uri="{FF2B5EF4-FFF2-40B4-BE49-F238E27FC236}">
                <a16:creationId xmlns:a16="http://schemas.microsoft.com/office/drawing/2014/main" id="{D251E413-09BA-44B1-9749-341390A3F354}"/>
              </a:ext>
            </a:extLst>
          </p:cNvPr>
          <p:cNvSpPr>
            <a:spLocks noGrp="1"/>
          </p:cNvSpPr>
          <p:nvPr>
            <p:ph idx="1"/>
          </p:nvPr>
        </p:nvSpPr>
        <p:spPr>
          <a:xfrm>
            <a:off x="318977" y="1825624"/>
            <a:ext cx="10431186" cy="4607074"/>
          </a:xfrm>
        </p:spPr>
        <p:txBody>
          <a:bodyPr>
            <a:noAutofit/>
          </a:bodyPr>
          <a:lstStyle/>
          <a:p>
            <a:pPr marL="914400" lvl="1" indent="-457200">
              <a:buClr>
                <a:srgbClr val="00AACD"/>
              </a:buClr>
              <a:buSzPct val="70000"/>
              <a:buBlip>
                <a:blip r:embed="rId2"/>
              </a:buBlip>
            </a:pPr>
            <a:r>
              <a:rPr lang="en-CA" sz="2000" dirty="0">
                <a:latin typeface="Bliss Pro Light" panose="02000506050000020004" pitchFamily="50" charset="0"/>
              </a:rPr>
              <a:t>The 2020 survey was redesigned via consultation between Picker, LC and its members. </a:t>
            </a:r>
          </a:p>
          <a:p>
            <a:pPr marL="914400" lvl="1" indent="-457200">
              <a:buClr>
                <a:srgbClr val="00AACD"/>
              </a:buClr>
              <a:buSzPct val="70000"/>
              <a:buBlip>
                <a:blip r:embed="rId2"/>
              </a:buBlip>
            </a:pPr>
            <a:r>
              <a:rPr lang="en-CA" sz="2000" dirty="0">
                <a:latin typeface="Bliss Pro Light" panose="02000506050000020004" pitchFamily="50" charset="0"/>
              </a:rPr>
              <a:t>Countries who had 100+ responses to the 2018 survey were able to add up to five questions that were asked only to those in that country, and responses are only included in those country specific reports. </a:t>
            </a:r>
          </a:p>
          <a:p>
            <a:pPr marL="914400" lvl="1" indent="-457200">
              <a:buClr>
                <a:srgbClr val="00AACD"/>
              </a:buClr>
              <a:buSzPct val="70000"/>
              <a:buBlip>
                <a:blip r:embed="rId2"/>
              </a:buBlip>
            </a:pPr>
            <a:r>
              <a:rPr lang="en-CA" sz="2000" dirty="0">
                <a:latin typeface="Bliss Pro Light" panose="02000506050000020004" pitchFamily="50" charset="0"/>
              </a:rPr>
              <a:t>In addition to the patient survey, a caregiver version of the survey was made available. </a:t>
            </a:r>
          </a:p>
          <a:p>
            <a:pPr marL="914400" lvl="1" indent="-457200">
              <a:buClr>
                <a:srgbClr val="00AACD"/>
              </a:buClr>
              <a:buSzPct val="70000"/>
              <a:buBlip>
                <a:blip r:embed="rId2"/>
              </a:buBlip>
            </a:pPr>
            <a:r>
              <a:rPr lang="en-CA" sz="2000" dirty="0">
                <a:latin typeface="Bliss Pro Light" panose="02000506050000020004" pitchFamily="50" charset="0"/>
              </a:rPr>
              <a:t>The English questions were translated into 18 languages by an approved language translation service. </a:t>
            </a:r>
          </a:p>
          <a:p>
            <a:pPr marL="914400" lvl="1" indent="-457200">
              <a:buClr>
                <a:srgbClr val="00AACD"/>
              </a:buClr>
              <a:buSzPct val="70000"/>
              <a:buBlip>
                <a:blip r:embed="rId2"/>
              </a:buBlip>
            </a:pPr>
            <a:r>
              <a:rPr lang="en-CA" sz="2000" dirty="0">
                <a:latin typeface="Bliss Pro Light" panose="02000506050000020004" pitchFamily="50" charset="0"/>
              </a:rPr>
              <a:t>The survey was scripted, tested and hosted on Qualtrics (Provo, UT). </a:t>
            </a:r>
          </a:p>
          <a:p>
            <a:pPr marL="914400" lvl="1" indent="-457200">
              <a:buClr>
                <a:srgbClr val="00AACD"/>
              </a:buClr>
              <a:buSzPct val="70000"/>
              <a:buBlip>
                <a:blip r:embed="rId2"/>
              </a:buBlip>
            </a:pPr>
            <a:r>
              <a:rPr lang="en-CA" sz="2000" dirty="0">
                <a:latin typeface="Bliss Pro Light" panose="02000506050000020004" pitchFamily="50" charset="0"/>
              </a:rPr>
              <a:t>The survey was published and available online 13 January 2020 until 13 March 2020. </a:t>
            </a:r>
          </a:p>
          <a:p>
            <a:pPr marL="914400" lvl="1" indent="-457200">
              <a:buClr>
                <a:srgbClr val="00AACD"/>
              </a:buClr>
              <a:buSzPct val="70000"/>
              <a:buBlip>
                <a:blip r:embed="rId2"/>
              </a:buBlip>
            </a:pPr>
            <a:r>
              <a:rPr lang="en-CA" sz="2000" dirty="0">
                <a:latin typeface="Bliss Pro Light" panose="02000506050000020004" pitchFamily="50" charset="0"/>
              </a:rPr>
              <a:t>The data were categorised and visualised into frequency tables and charts within Qualtrics, before being explored into reports for researcher interpretation and commentary.</a:t>
            </a:r>
          </a:p>
          <a:p>
            <a:pPr marL="914400" lvl="1" indent="-457200">
              <a:buClr>
                <a:srgbClr val="00AACD"/>
              </a:buClr>
              <a:buSzPct val="70000"/>
              <a:buBlip>
                <a:blip r:embed="rId2"/>
              </a:buBlip>
            </a:pPr>
            <a:r>
              <a:rPr lang="en-CA" sz="2000" dirty="0">
                <a:latin typeface="Bliss Pro Light" panose="02000506050000020004" pitchFamily="50" charset="0"/>
              </a:rPr>
              <a:t>A country-specific report was written for 18 countries with 100+ patient responses. Other reports written include: Global, Europe, Asia-Pacific, and two subtype reports (WM       and CLL/SLL).</a:t>
            </a:r>
          </a:p>
        </p:txBody>
      </p:sp>
      <p:pic>
        <p:nvPicPr>
          <p:cNvPr id="4" name="Picture 3" descr="A picture containing drawing&#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4381" y="444300"/>
            <a:ext cx="1381324" cy="13813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3123" y="2981739"/>
            <a:ext cx="1503840" cy="1503840"/>
          </a:xfrm>
          <a:prstGeom prst="rect">
            <a:avLst/>
          </a:prstGeom>
        </p:spPr>
      </p:pic>
    </p:spTree>
    <p:extLst>
      <p:ext uri="{BB962C8B-B14F-4D97-AF65-F5344CB8AC3E}">
        <p14:creationId xmlns:p14="http://schemas.microsoft.com/office/powerpoint/2010/main" val="98692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449" y="4045908"/>
            <a:ext cx="1973229" cy="1973229"/>
          </a:xfrm>
          <a:prstGeom prst="rect">
            <a:avLst/>
          </a:prstGeom>
        </p:spPr>
      </p:pic>
      <p:sp>
        <p:nvSpPr>
          <p:cNvPr id="2" name="Title 1">
            <a:extLst>
              <a:ext uri="{FF2B5EF4-FFF2-40B4-BE49-F238E27FC236}">
                <a16:creationId xmlns:a16="http://schemas.microsoft.com/office/drawing/2014/main" id="{AB03A9A3-B6A9-470A-89DF-203A1ACCCFF6}"/>
              </a:ext>
            </a:extLst>
          </p:cNvPr>
          <p:cNvSpPr>
            <a:spLocks noGrp="1"/>
          </p:cNvSpPr>
          <p:nvPr>
            <p:ph type="title"/>
          </p:nvPr>
        </p:nvSpPr>
        <p:spPr/>
        <p:txBody>
          <a:bodyPr/>
          <a:lstStyle/>
          <a:p>
            <a:r>
              <a:rPr lang="en-CA" dirty="0">
                <a:solidFill>
                  <a:srgbClr val="008AAB"/>
                </a:solidFill>
                <a:latin typeface="Bliss Pro Light"/>
              </a:rPr>
              <a:t>Survey Content</a:t>
            </a:r>
          </a:p>
        </p:txBody>
      </p:sp>
      <p:sp>
        <p:nvSpPr>
          <p:cNvPr id="3" name="Text Placeholder 2">
            <a:extLst>
              <a:ext uri="{FF2B5EF4-FFF2-40B4-BE49-F238E27FC236}">
                <a16:creationId xmlns:a16="http://schemas.microsoft.com/office/drawing/2014/main" id="{08596B69-E0F9-4981-9799-4F63928ACBD5}"/>
              </a:ext>
            </a:extLst>
          </p:cNvPr>
          <p:cNvSpPr>
            <a:spLocks noGrp="1"/>
          </p:cNvSpPr>
          <p:nvPr>
            <p:ph type="body" idx="1"/>
          </p:nvPr>
        </p:nvSpPr>
        <p:spPr/>
        <p:txBody>
          <a:bodyPr/>
          <a:lstStyle/>
          <a:p>
            <a:r>
              <a:rPr lang="en-CA" dirty="0">
                <a:latin typeface="Bliss Pro Light"/>
              </a:rPr>
              <a:t>I. Patient Survey</a:t>
            </a:r>
          </a:p>
        </p:txBody>
      </p:sp>
      <p:sp>
        <p:nvSpPr>
          <p:cNvPr id="4" name="Content Placeholder 3">
            <a:extLst>
              <a:ext uri="{FF2B5EF4-FFF2-40B4-BE49-F238E27FC236}">
                <a16:creationId xmlns:a16="http://schemas.microsoft.com/office/drawing/2014/main" id="{B6232CF7-F3F0-42D0-8ECB-D7F1B2054D10}"/>
              </a:ext>
            </a:extLst>
          </p:cNvPr>
          <p:cNvSpPr>
            <a:spLocks noGrp="1"/>
          </p:cNvSpPr>
          <p:nvPr>
            <p:ph sz="half" idx="2"/>
          </p:nvPr>
        </p:nvSpPr>
        <p:spPr>
          <a:xfrm>
            <a:off x="331788" y="2505074"/>
            <a:ext cx="5484812" cy="3844925"/>
          </a:xfrm>
        </p:spPr>
        <p:txBody>
          <a:bodyPr>
            <a:normAutofit lnSpcReduction="10000"/>
          </a:bodyPr>
          <a:lstStyle/>
          <a:p>
            <a:pPr marL="914400" lvl="1" indent="-457200">
              <a:lnSpc>
                <a:spcPct val="110000"/>
              </a:lnSpc>
              <a:buClr>
                <a:srgbClr val="00AACD"/>
              </a:buClr>
              <a:buSzPct val="70000"/>
              <a:buBlip>
                <a:blip r:embed="rId3"/>
              </a:buBlip>
            </a:pPr>
            <a:r>
              <a:rPr lang="en-CA" dirty="0">
                <a:latin typeface="Bliss Pro Light" panose="02000506050000020004" pitchFamily="50" charset="0"/>
              </a:rPr>
              <a:t>Demographics</a:t>
            </a:r>
          </a:p>
          <a:p>
            <a:pPr marL="914400" lvl="1" indent="-457200">
              <a:lnSpc>
                <a:spcPct val="110000"/>
              </a:lnSpc>
              <a:buClr>
                <a:srgbClr val="00AACD"/>
              </a:buClr>
              <a:buSzPct val="70000"/>
              <a:buBlip>
                <a:blip r:embed="rId3"/>
              </a:buBlip>
            </a:pPr>
            <a:r>
              <a:rPr lang="en-CA" dirty="0">
                <a:latin typeface="Bliss Pro Light" panose="02000506050000020004" pitchFamily="50" charset="0"/>
              </a:rPr>
              <a:t>Information, guidance and support</a:t>
            </a:r>
          </a:p>
          <a:p>
            <a:pPr marL="914400" lvl="1" indent="-457200">
              <a:lnSpc>
                <a:spcPct val="110000"/>
              </a:lnSpc>
              <a:buClr>
                <a:srgbClr val="00AACD"/>
              </a:buClr>
              <a:buSzPct val="70000"/>
              <a:buBlip>
                <a:blip r:embed="rId3"/>
              </a:buBlip>
            </a:pPr>
            <a:r>
              <a:rPr lang="en-CA" dirty="0">
                <a:latin typeface="Bliss Pro Light" panose="02000506050000020004" pitchFamily="50" charset="0"/>
              </a:rPr>
              <a:t>Physical and medical side effects of diagnosis and treatment</a:t>
            </a:r>
          </a:p>
          <a:p>
            <a:pPr marL="914400" lvl="1" indent="-457200">
              <a:lnSpc>
                <a:spcPct val="110000"/>
              </a:lnSpc>
              <a:buClr>
                <a:srgbClr val="00AACD"/>
              </a:buClr>
              <a:buSzPct val="70000"/>
              <a:buBlip>
                <a:blip r:embed="rId3"/>
              </a:buBlip>
            </a:pPr>
            <a:r>
              <a:rPr lang="en-CA" dirty="0">
                <a:latin typeface="Bliss Pro Light" panose="02000506050000020004" pitchFamily="50" charset="0"/>
              </a:rPr>
              <a:t>Fatigue</a:t>
            </a:r>
          </a:p>
          <a:p>
            <a:pPr marL="914400" lvl="1" indent="-457200">
              <a:lnSpc>
                <a:spcPct val="110000"/>
              </a:lnSpc>
              <a:buClr>
                <a:srgbClr val="00AACD"/>
              </a:buClr>
              <a:buSzPct val="70000"/>
              <a:buBlip>
                <a:blip r:embed="rId3"/>
              </a:buBlip>
            </a:pPr>
            <a:r>
              <a:rPr lang="en-CA" dirty="0">
                <a:latin typeface="Bliss Pro Light" panose="02000506050000020004" pitchFamily="50" charset="0"/>
              </a:rPr>
              <a:t>Psychosocial effects of diagnosis and treatment</a:t>
            </a:r>
          </a:p>
          <a:p>
            <a:pPr marL="914400" lvl="1" indent="-457200">
              <a:lnSpc>
                <a:spcPct val="110000"/>
              </a:lnSpc>
              <a:buClr>
                <a:srgbClr val="00AACD"/>
              </a:buClr>
              <a:buSzPct val="70000"/>
              <a:buBlip>
                <a:blip r:embed="rId3"/>
              </a:buBlip>
            </a:pPr>
            <a:r>
              <a:rPr lang="en-CA" dirty="0">
                <a:latin typeface="Bliss Pro Light" panose="02000506050000020004" pitchFamily="50" charset="0"/>
              </a:rPr>
              <a:t>Fear of cancer relapse </a:t>
            </a:r>
          </a:p>
          <a:p>
            <a:pPr marL="914400" lvl="1" indent="-457200">
              <a:lnSpc>
                <a:spcPct val="110000"/>
              </a:lnSpc>
              <a:buClr>
                <a:srgbClr val="00AACD"/>
              </a:buClr>
              <a:buSzPct val="70000"/>
              <a:buBlip>
                <a:blip r:embed="rId3"/>
              </a:buBlip>
            </a:pPr>
            <a:r>
              <a:rPr lang="en-CA" dirty="0">
                <a:latin typeface="Bliss Pro Light" panose="02000506050000020004" pitchFamily="50" charset="0"/>
              </a:rPr>
              <a:t>Barriers to treatment</a:t>
            </a:r>
          </a:p>
          <a:p>
            <a:endParaRPr lang="en-CA" dirty="0">
              <a:latin typeface="Bliss Pro Light"/>
            </a:endParaRPr>
          </a:p>
        </p:txBody>
      </p:sp>
      <p:sp>
        <p:nvSpPr>
          <p:cNvPr id="5" name="Text Placeholder 4">
            <a:extLst>
              <a:ext uri="{FF2B5EF4-FFF2-40B4-BE49-F238E27FC236}">
                <a16:creationId xmlns:a16="http://schemas.microsoft.com/office/drawing/2014/main" id="{B179F912-E6DD-4452-B5DE-5360E871E674}"/>
              </a:ext>
            </a:extLst>
          </p:cNvPr>
          <p:cNvSpPr>
            <a:spLocks noGrp="1"/>
          </p:cNvSpPr>
          <p:nvPr>
            <p:ph type="body" sz="quarter" idx="3"/>
          </p:nvPr>
        </p:nvSpPr>
        <p:spPr>
          <a:xfrm>
            <a:off x="6991186" y="1681163"/>
            <a:ext cx="5183188" cy="823912"/>
          </a:xfrm>
        </p:spPr>
        <p:txBody>
          <a:bodyPr/>
          <a:lstStyle/>
          <a:p>
            <a:r>
              <a:rPr lang="en-CA" dirty="0">
                <a:latin typeface="Bliss Pro Light" panose="02000506050000020004" pitchFamily="50" charset="0"/>
              </a:rPr>
              <a:t>II. Caregiver Survey</a:t>
            </a:r>
          </a:p>
        </p:txBody>
      </p:sp>
      <p:sp>
        <p:nvSpPr>
          <p:cNvPr id="6" name="Content Placeholder 5">
            <a:extLst>
              <a:ext uri="{FF2B5EF4-FFF2-40B4-BE49-F238E27FC236}">
                <a16:creationId xmlns:a16="http://schemas.microsoft.com/office/drawing/2014/main" id="{3D51C8F7-58B0-48FC-B0EE-45B76932D131}"/>
              </a:ext>
            </a:extLst>
          </p:cNvPr>
          <p:cNvSpPr>
            <a:spLocks noGrp="1"/>
          </p:cNvSpPr>
          <p:nvPr>
            <p:ph sz="quarter" idx="4"/>
          </p:nvPr>
        </p:nvSpPr>
        <p:spPr>
          <a:xfrm>
            <a:off x="6483186" y="2505075"/>
            <a:ext cx="5183188" cy="3684588"/>
          </a:xfrm>
        </p:spPr>
        <p:txBody>
          <a:bodyPr>
            <a:normAutofit/>
          </a:bodyPr>
          <a:lstStyle/>
          <a:p>
            <a:pPr marL="914400" lvl="1" indent="-457200">
              <a:buClr>
                <a:srgbClr val="00AACD"/>
              </a:buClr>
              <a:buSzPct val="70000"/>
              <a:buBlip>
                <a:blip r:embed="rId3"/>
              </a:buBlip>
            </a:pPr>
            <a:r>
              <a:rPr lang="en-CA" dirty="0">
                <a:latin typeface="Bliss Pro Light" panose="02000506050000020004" pitchFamily="50" charset="0"/>
              </a:rPr>
              <a:t>Demographics</a:t>
            </a:r>
          </a:p>
          <a:p>
            <a:pPr marL="914400" lvl="1" indent="-457200">
              <a:buClr>
                <a:srgbClr val="00AACD"/>
              </a:buClr>
              <a:buSzPct val="70000"/>
              <a:buBlip>
                <a:blip r:embed="rId3"/>
              </a:buBlip>
            </a:pPr>
            <a:r>
              <a:rPr lang="en-CA" dirty="0">
                <a:latin typeface="Bliss Pro Light" panose="02000506050000020004" pitchFamily="50" charset="0"/>
              </a:rPr>
              <a:t>Information, guidance and support </a:t>
            </a:r>
          </a:p>
          <a:p>
            <a:pPr marL="914400" lvl="1" indent="-457200">
              <a:buClr>
                <a:srgbClr val="00AACD"/>
              </a:buClr>
              <a:buSzPct val="70000"/>
              <a:buBlip>
                <a:blip r:embed="rId3"/>
              </a:buBlip>
            </a:pPr>
            <a:r>
              <a:rPr lang="en-CA" dirty="0">
                <a:latin typeface="Bliss Pro Light" panose="02000506050000020004" pitchFamily="50" charset="0"/>
              </a:rPr>
              <a:t>Impact of caregiving </a:t>
            </a:r>
          </a:p>
        </p:txBody>
      </p:sp>
      <p:pic>
        <p:nvPicPr>
          <p:cNvPr id="7" name="Picture 6" descr="A picture containing drawing&#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2170" y="4150933"/>
            <a:ext cx="1868204" cy="1868204"/>
          </a:xfrm>
          <a:prstGeom prst="rect">
            <a:avLst/>
          </a:prstGeom>
        </p:spPr>
      </p:pic>
    </p:spTree>
    <p:extLst>
      <p:ext uri="{BB962C8B-B14F-4D97-AF65-F5344CB8AC3E}">
        <p14:creationId xmlns:p14="http://schemas.microsoft.com/office/powerpoint/2010/main" val="425829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8AAB"/>
                </a:solidFill>
                <a:latin typeface="Bliss Pro Light"/>
              </a:rPr>
              <a:t>Respondent Demographics</a:t>
            </a:r>
            <a:endParaRPr lang="en-GB" dirty="0">
              <a:solidFill>
                <a:srgbClr val="008AAB"/>
              </a:solidFill>
              <a:latin typeface="Bliss Pro Light"/>
            </a:endParaRPr>
          </a:p>
        </p:txBody>
      </p:sp>
      <p:pic>
        <p:nvPicPr>
          <p:cNvPr id="8" name="Picture 7"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10" name="Content Placeholder 2">
            <a:extLst>
              <a:ext uri="{FF2B5EF4-FFF2-40B4-BE49-F238E27FC236}">
                <a16:creationId xmlns:a16="http://schemas.microsoft.com/office/drawing/2014/main" id="{34F21D04-E3F3-4C7C-A1FF-4866DC0595A7}"/>
              </a:ext>
            </a:extLst>
          </p:cNvPr>
          <p:cNvSpPr txBox="1">
            <a:spLocks/>
          </p:cNvSpPr>
          <p:nvPr/>
        </p:nvSpPr>
        <p:spPr>
          <a:xfrm>
            <a:off x="838200" y="148887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8AAB"/>
              </a:buClr>
              <a:buFont typeface="Courier New" panose="02070309020205020404" pitchFamily="49" charset="0"/>
              <a:buChar char="o"/>
            </a:pPr>
            <a:r>
              <a:rPr lang="en-US" sz="2400" dirty="0">
                <a:latin typeface="Bliss Pro Light"/>
              </a:rPr>
              <a:t>A total of 306 responded to the patient survey and 27 to the caregiver survey. </a:t>
            </a:r>
            <a:r>
              <a:rPr lang="en-US" sz="2400" dirty="0">
                <a:solidFill>
                  <a:srgbClr val="FF0000"/>
                </a:solidFill>
                <a:latin typeface="Bliss Pro Light"/>
              </a:rPr>
              <a:t> </a:t>
            </a:r>
          </a:p>
          <a:p>
            <a:pPr marL="0" indent="0">
              <a:buFont typeface="Arial" panose="020B0604020202020204" pitchFamily="34" charset="0"/>
              <a:buNone/>
            </a:pPr>
            <a:endParaRPr lang="en-CA" sz="2400" dirty="0">
              <a:latin typeface="Bliss Pro Light"/>
            </a:endParaRPr>
          </a:p>
        </p:txBody>
      </p:sp>
      <p:pic>
        <p:nvPicPr>
          <p:cNvPr id="4" name="Picture 3"/>
          <p:cNvPicPr>
            <a:picLocks noChangeAspect="1"/>
          </p:cNvPicPr>
          <p:nvPr/>
        </p:nvPicPr>
        <p:blipFill>
          <a:blip r:embed="rId3"/>
          <a:stretch>
            <a:fillRect/>
          </a:stretch>
        </p:blipFill>
        <p:spPr>
          <a:xfrm>
            <a:off x="697846" y="2284119"/>
            <a:ext cx="6348311" cy="4034549"/>
          </a:xfrm>
          <a:prstGeom prst="rect">
            <a:avLst/>
          </a:prstGeom>
        </p:spPr>
      </p:pic>
      <p:pic>
        <p:nvPicPr>
          <p:cNvPr id="5" name="Picture 4"/>
          <p:cNvPicPr>
            <a:picLocks noChangeAspect="1"/>
          </p:cNvPicPr>
          <p:nvPr/>
        </p:nvPicPr>
        <p:blipFill>
          <a:blip r:embed="rId4"/>
          <a:stretch>
            <a:fillRect/>
          </a:stretch>
        </p:blipFill>
        <p:spPr>
          <a:xfrm>
            <a:off x="7186511" y="2468880"/>
            <a:ext cx="4485814" cy="1869089"/>
          </a:xfrm>
          <a:prstGeom prst="rect">
            <a:avLst/>
          </a:prstGeom>
        </p:spPr>
      </p:pic>
      <p:pic>
        <p:nvPicPr>
          <p:cNvPr id="6" name="Picture 5"/>
          <p:cNvPicPr>
            <a:picLocks noChangeAspect="1"/>
          </p:cNvPicPr>
          <p:nvPr/>
        </p:nvPicPr>
        <p:blipFill>
          <a:blip r:embed="rId5"/>
          <a:stretch>
            <a:fillRect/>
          </a:stretch>
        </p:blipFill>
        <p:spPr>
          <a:xfrm>
            <a:off x="7213387" y="4475103"/>
            <a:ext cx="4655525" cy="1499479"/>
          </a:xfrm>
          <a:prstGeom prst="rect">
            <a:avLst/>
          </a:prstGeom>
        </p:spPr>
      </p:pic>
    </p:spTree>
    <p:extLst>
      <p:ext uri="{BB962C8B-B14F-4D97-AF65-F5344CB8AC3E}">
        <p14:creationId xmlns:p14="http://schemas.microsoft.com/office/powerpoint/2010/main" val="403910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63386"/>
            <a:ext cx="11754258" cy="1325563"/>
          </a:xfrm>
        </p:spPr>
        <p:txBody>
          <a:bodyPr/>
          <a:lstStyle/>
          <a:p>
            <a:r>
              <a:rPr lang="en-US" dirty="0">
                <a:solidFill>
                  <a:srgbClr val="008AAB"/>
                </a:solidFill>
                <a:latin typeface="Bliss Pro Light"/>
              </a:rPr>
              <a:t>Respondent Demographics (Patients &amp; Caregivers)</a:t>
            </a:r>
            <a:endParaRPr lang="en-GB" dirty="0">
              <a:latin typeface="Bliss Pro Light" panose="02000506050000020004" pitchFamily="50" charset="0"/>
            </a:endParaRPr>
          </a:p>
        </p:txBody>
      </p:sp>
      <p:sp>
        <p:nvSpPr>
          <p:cNvPr id="10" name="Rectangle 9"/>
          <p:cNvSpPr/>
          <p:nvPr/>
        </p:nvSpPr>
        <p:spPr>
          <a:xfrm>
            <a:off x="1574531" y="1588949"/>
            <a:ext cx="3753913" cy="410882"/>
          </a:xfrm>
          <a:prstGeom prst="rect">
            <a:avLst/>
          </a:prstGeom>
        </p:spPr>
        <p:txBody>
          <a:bodyPr wrap="none">
            <a:spAutoFit/>
          </a:bodyPr>
          <a:lstStyle/>
          <a:p>
            <a:pPr>
              <a:lnSpc>
                <a:spcPct val="115000"/>
              </a:lnSpc>
              <a:spcAft>
                <a:spcPts val="800"/>
              </a:spcAft>
            </a:pPr>
            <a:r>
              <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rPr>
              <a:t>Sex of patients/ gender of caregivers</a:t>
            </a:r>
            <a:endParaRPr lang="en-GB" sz="2400" dirty="0">
              <a:solidFill>
                <a:srgbClr val="4D4639"/>
              </a:solidFill>
              <a:latin typeface="Arial" panose="020B0604020202020204" pitchFamily="34" charset="0"/>
              <a:ea typeface="Arial" panose="020B0604020202020204" pitchFamily="34" charset="0"/>
            </a:endParaRPr>
          </a:p>
        </p:txBody>
      </p:sp>
      <p:sp>
        <p:nvSpPr>
          <p:cNvPr id="15" name="Rectangle 14"/>
          <p:cNvSpPr/>
          <p:nvPr/>
        </p:nvSpPr>
        <p:spPr>
          <a:xfrm>
            <a:off x="1486711" y="4659983"/>
            <a:ext cx="2678810" cy="410882"/>
          </a:xfrm>
          <a:prstGeom prst="rect">
            <a:avLst/>
          </a:prstGeom>
        </p:spPr>
        <p:txBody>
          <a:bodyPr wrap="none">
            <a:spAutoFit/>
          </a:bodyPr>
          <a:lstStyle/>
          <a:p>
            <a:pPr>
              <a:lnSpc>
                <a:spcPct val="115000"/>
              </a:lnSpc>
              <a:spcAft>
                <a:spcPts val="800"/>
              </a:spcAft>
            </a:pPr>
            <a:r>
              <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rPr>
              <a:t>Age range of respondents</a:t>
            </a:r>
            <a:endParaRPr lang="en-GB" sz="2400" dirty="0">
              <a:solidFill>
                <a:srgbClr val="4D4639"/>
              </a:solidFill>
              <a:latin typeface="Arial" panose="020B0604020202020204" pitchFamily="34" charset="0"/>
              <a:ea typeface="Arial" panose="020B0604020202020204" pitchFamily="34" charset="0"/>
            </a:endParaRPr>
          </a:p>
        </p:txBody>
      </p:sp>
      <p:pic>
        <p:nvPicPr>
          <p:cNvPr id="3" name="Picture 2"/>
          <p:cNvPicPr>
            <a:picLocks noChangeAspect="1"/>
          </p:cNvPicPr>
          <p:nvPr/>
        </p:nvPicPr>
        <p:blipFill>
          <a:blip r:embed="rId2"/>
          <a:stretch>
            <a:fillRect/>
          </a:stretch>
        </p:blipFill>
        <p:spPr>
          <a:xfrm>
            <a:off x="1395877" y="1918761"/>
            <a:ext cx="8126186" cy="1238276"/>
          </a:xfrm>
          <a:prstGeom prst="rect">
            <a:avLst/>
          </a:prstGeom>
        </p:spPr>
      </p:pic>
      <p:pic>
        <p:nvPicPr>
          <p:cNvPr id="4" name="Picture 3"/>
          <p:cNvPicPr>
            <a:picLocks noChangeAspect="1"/>
          </p:cNvPicPr>
          <p:nvPr/>
        </p:nvPicPr>
        <p:blipFill>
          <a:blip r:embed="rId3"/>
          <a:stretch>
            <a:fillRect/>
          </a:stretch>
        </p:blipFill>
        <p:spPr>
          <a:xfrm>
            <a:off x="1134824" y="3200441"/>
            <a:ext cx="8387239" cy="1147340"/>
          </a:xfrm>
          <a:prstGeom prst="rect">
            <a:avLst/>
          </a:prstGeom>
        </p:spPr>
      </p:pic>
      <p:pic>
        <p:nvPicPr>
          <p:cNvPr id="7" name="Picture 6"/>
          <p:cNvPicPr>
            <a:picLocks noChangeAspect="1"/>
          </p:cNvPicPr>
          <p:nvPr/>
        </p:nvPicPr>
        <p:blipFill>
          <a:blip r:embed="rId4"/>
          <a:stretch>
            <a:fillRect/>
          </a:stretch>
        </p:blipFill>
        <p:spPr>
          <a:xfrm>
            <a:off x="1134824" y="5159889"/>
            <a:ext cx="8579291" cy="1536779"/>
          </a:xfrm>
          <a:prstGeom prst="rect">
            <a:avLst/>
          </a:prstGeom>
        </p:spPr>
      </p:pic>
      <p:pic>
        <p:nvPicPr>
          <p:cNvPr id="12" name="Picture 11" descr="A picture containing drawing&#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Tree>
    <p:extLst>
      <p:ext uri="{BB962C8B-B14F-4D97-AF65-F5344CB8AC3E}">
        <p14:creationId xmlns:p14="http://schemas.microsoft.com/office/powerpoint/2010/main" val="267662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F1E1-6184-4BAA-B64A-E279B025BBF5}"/>
              </a:ext>
            </a:extLst>
          </p:cNvPr>
          <p:cNvSpPr>
            <a:spLocks noGrp="1"/>
          </p:cNvSpPr>
          <p:nvPr>
            <p:ph type="ctrTitle"/>
          </p:nvPr>
        </p:nvSpPr>
        <p:spPr/>
        <p:txBody>
          <a:bodyPr/>
          <a:lstStyle/>
          <a:p>
            <a:r>
              <a:rPr lang="en-CA" dirty="0">
                <a:latin typeface="Bliss Pro Light" panose="02000506050000020004" pitchFamily="50" charset="0"/>
              </a:rPr>
              <a:t>I. Patient Survey Results</a:t>
            </a: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8690776" y="5414838"/>
            <a:ext cx="3372961" cy="12100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16" y="4092934"/>
            <a:ext cx="2377440" cy="23774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8264" y="198782"/>
            <a:ext cx="1662548" cy="1662548"/>
          </a:xfrm>
          <a:prstGeom prst="rect">
            <a:avLst/>
          </a:prstGeom>
        </p:spPr>
      </p:pic>
    </p:spTree>
    <p:extLst>
      <p:ext uri="{BB962C8B-B14F-4D97-AF65-F5344CB8AC3E}">
        <p14:creationId xmlns:p14="http://schemas.microsoft.com/office/powerpoint/2010/main" val="212385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8115" y="1703973"/>
            <a:ext cx="7083870" cy="369332"/>
          </a:xfrm>
          <a:prstGeom prst="rect">
            <a:avLst/>
          </a:prstGeom>
        </p:spPr>
        <p:txBody>
          <a:bodyPr wrap="square">
            <a:spAutoFit/>
          </a:bodyPr>
          <a:lstStyle/>
          <a:p>
            <a:r>
              <a:rPr lang="en-US" b="1" dirty="0">
                <a:solidFill>
                  <a:srgbClr val="4D4639"/>
                </a:solidFill>
                <a:latin typeface="Bliss Pro Light" panose="02000506050000020004" pitchFamily="50" charset="0"/>
                <a:ea typeface="Arial" panose="020B0604020202020204" pitchFamily="34" charset="0"/>
                <a:cs typeface="Arial" panose="020B0604020202020204" pitchFamily="34" charset="0"/>
              </a:rPr>
              <a:t>What subtype of lymphoma do you have? </a:t>
            </a:r>
            <a:endParaRPr lang="en-GB" b="1" dirty="0">
              <a:solidFill>
                <a:srgbClr val="4D4639"/>
              </a:solidFill>
              <a:latin typeface="Bliss Pro Light" panose="02000506050000020004" pitchFamily="50" charset="0"/>
              <a:ea typeface="Arial" panose="020B0604020202020204" pitchFamily="34" charset="0"/>
              <a:cs typeface="Arial" panose="020B0604020202020204" pitchFamily="34" charset="0"/>
            </a:endParaRPr>
          </a:p>
        </p:txBody>
      </p:sp>
      <p:pic>
        <p:nvPicPr>
          <p:cNvPr id="8" name="Picture 7"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9" name="Title 1">
            <a:extLst>
              <a:ext uri="{FF2B5EF4-FFF2-40B4-BE49-F238E27FC236}">
                <a16:creationId xmlns:a16="http://schemas.microsoft.com/office/drawing/2014/main" id="{CBBB2392-48CE-4F23-A137-12F64F4F57E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008AAB"/>
              </a:solidFill>
              <a:latin typeface="Bliss Pro Light"/>
            </a:endParaRPr>
          </a:p>
        </p:txBody>
      </p:sp>
      <p:sp>
        <p:nvSpPr>
          <p:cNvPr id="11" name="Title 1">
            <a:extLst>
              <a:ext uri="{FF2B5EF4-FFF2-40B4-BE49-F238E27FC236}">
                <a16:creationId xmlns:a16="http://schemas.microsoft.com/office/drawing/2014/main" id="{64CCC3F0-6297-441A-BC99-B8B45473D8A6}"/>
              </a:ext>
            </a:extLst>
          </p:cNvPr>
          <p:cNvSpPr>
            <a:spLocks noGrp="1"/>
          </p:cNvSpPr>
          <p:nvPr>
            <p:ph type="title"/>
          </p:nvPr>
        </p:nvSpPr>
        <p:spPr>
          <a:xfrm>
            <a:off x="838200" y="365125"/>
            <a:ext cx="10515600" cy="1325563"/>
          </a:xfrm>
        </p:spPr>
        <p:txBody>
          <a:bodyPr/>
          <a:lstStyle/>
          <a:p>
            <a:r>
              <a:rPr lang="en-US" dirty="0">
                <a:solidFill>
                  <a:srgbClr val="008AAB"/>
                </a:solidFill>
                <a:latin typeface="Bliss Pro Light"/>
              </a:rPr>
              <a:t>Patient Diagnostic Demographics</a:t>
            </a:r>
            <a:endParaRPr lang="en-CA" dirty="0">
              <a:solidFill>
                <a:srgbClr val="008AAB"/>
              </a:solidFill>
              <a:latin typeface="Bliss Pro Light"/>
            </a:endParaRPr>
          </a:p>
        </p:txBody>
      </p:sp>
      <p:sp>
        <p:nvSpPr>
          <p:cNvPr id="14" name="Rectangle 13"/>
          <p:cNvSpPr/>
          <p:nvPr/>
        </p:nvSpPr>
        <p:spPr>
          <a:xfrm>
            <a:off x="6353893" y="1679621"/>
            <a:ext cx="6096000" cy="729430"/>
          </a:xfrm>
          <a:prstGeom prst="rect">
            <a:avLst/>
          </a:prstGeom>
        </p:spPr>
        <p:txBody>
          <a:bodyPr>
            <a:spAutoFit/>
          </a:bodyPr>
          <a:lstStyle/>
          <a:p>
            <a:pPr>
              <a:lnSpc>
                <a:spcPct val="115000"/>
              </a:lnSpc>
              <a:spcAft>
                <a:spcPts val="800"/>
              </a:spcAft>
            </a:pPr>
            <a:r>
              <a:rPr lang="en-GB" b="1" dirty="0">
                <a:solidFill>
                  <a:srgbClr val="4D4639"/>
                </a:solidFill>
                <a:latin typeface="Bliss Pro Light" panose="02000506050000020004" pitchFamily="50" charset="0"/>
                <a:ea typeface="Times New Roman" panose="02020603050405020304" pitchFamily="18" charset="0"/>
                <a:cs typeface="Arial" panose="020B0604020202020204" pitchFamily="34" charset="0"/>
              </a:rPr>
              <a:t>What statement best describes where you are in the lymphoma/ CLL experience? </a:t>
            </a:r>
            <a:endParaRPr lang="en-GB" dirty="0">
              <a:solidFill>
                <a:srgbClr val="FF0000"/>
              </a:solidFill>
              <a:effectLst/>
              <a:latin typeface="Arial" panose="020B0604020202020204" pitchFamily="34" charset="0"/>
              <a:ea typeface="Arial" panose="020B0604020202020204" pitchFamily="34" charset="0"/>
            </a:endParaRPr>
          </a:p>
        </p:txBody>
      </p:sp>
      <p:sp>
        <p:nvSpPr>
          <p:cNvPr id="15" name="Rectangle 14"/>
          <p:cNvSpPr/>
          <p:nvPr/>
        </p:nvSpPr>
        <p:spPr>
          <a:xfrm>
            <a:off x="553942" y="5211763"/>
            <a:ext cx="5735541" cy="715773"/>
          </a:xfrm>
          <a:prstGeom prst="rect">
            <a:avLst/>
          </a:prstGeom>
        </p:spPr>
        <p:txBody>
          <a:bodyPr wrap="square">
            <a:spAutoFit/>
          </a:bodyPr>
          <a:lstStyle/>
          <a:p>
            <a:pPr>
              <a:lnSpc>
                <a:spcPct val="115000"/>
              </a:lnSpc>
              <a:spcAft>
                <a:spcPts val="800"/>
              </a:spcAft>
            </a:pPr>
            <a:r>
              <a:rPr lang="en-GB" sz="1200" dirty="0">
                <a:solidFill>
                  <a:srgbClr val="4D4639"/>
                </a:solidFill>
                <a:latin typeface="Bliss Pro Light" panose="02000506050000020004" pitchFamily="50" charset="0"/>
                <a:ea typeface="Times New Roman" panose="02020603050405020304" pitchFamily="18" charset="0"/>
              </a:rPr>
              <a:t>Abbreviations: CLL/SLL- chronic lymphocytic leukaemia/small lymphocytic lymphoma; DLBCL- diffuse large B cell lymphoma; MALT- mucosa associated lymphoid tissue; WM/LPL- Waldenström's macroglobulinaemia/</a:t>
            </a:r>
            <a:r>
              <a:rPr lang="en-GB" sz="1200" dirty="0">
                <a:solidFill>
                  <a:srgbClr val="4D4639"/>
                </a:solidFill>
                <a:latin typeface="Arial" panose="020B0604020202020204" pitchFamily="34" charset="0"/>
                <a:ea typeface="Arial" panose="020B0604020202020204" pitchFamily="34" charset="0"/>
              </a:rPr>
              <a:t> </a:t>
            </a:r>
            <a:r>
              <a:rPr lang="en-GB" sz="1200" dirty="0">
                <a:solidFill>
                  <a:srgbClr val="4D4639"/>
                </a:solidFill>
                <a:latin typeface="Bliss Pro Light" panose="02000506050000020004" pitchFamily="50" charset="0"/>
                <a:ea typeface="Times New Roman" panose="02020603050405020304" pitchFamily="18" charset="0"/>
              </a:rPr>
              <a:t>lymphoplasmacytic lymphoma</a:t>
            </a:r>
            <a:endParaRPr lang="en-GB" sz="1200" dirty="0">
              <a:solidFill>
                <a:srgbClr val="4D4639"/>
              </a:solidFill>
              <a:effectLst/>
              <a:latin typeface="Arial" panose="020B0604020202020204" pitchFamily="34" charset="0"/>
              <a:ea typeface="Arial" panose="020B0604020202020204" pitchFamily="34" charset="0"/>
            </a:endParaRPr>
          </a:p>
        </p:txBody>
      </p:sp>
      <p:pic>
        <p:nvPicPr>
          <p:cNvPr id="2" name="Picture 1"/>
          <p:cNvPicPr>
            <a:picLocks noChangeAspect="1"/>
          </p:cNvPicPr>
          <p:nvPr/>
        </p:nvPicPr>
        <p:blipFill rotWithShape="1">
          <a:blip r:embed="rId3"/>
          <a:srcRect t="1258"/>
          <a:stretch/>
        </p:blipFill>
        <p:spPr>
          <a:xfrm>
            <a:off x="553942" y="2422336"/>
            <a:ext cx="5811928" cy="2611603"/>
          </a:xfrm>
          <a:prstGeom prst="rect">
            <a:avLst/>
          </a:prstGeom>
        </p:spPr>
      </p:pic>
      <p:pic>
        <p:nvPicPr>
          <p:cNvPr id="3" name="Picture 2"/>
          <p:cNvPicPr>
            <a:picLocks noChangeAspect="1"/>
          </p:cNvPicPr>
          <p:nvPr/>
        </p:nvPicPr>
        <p:blipFill>
          <a:blip r:embed="rId4"/>
          <a:stretch>
            <a:fillRect/>
          </a:stretch>
        </p:blipFill>
        <p:spPr>
          <a:xfrm>
            <a:off x="6487859" y="2482021"/>
            <a:ext cx="5616880" cy="2538633"/>
          </a:xfrm>
          <a:prstGeom prst="rect">
            <a:avLst/>
          </a:prstGeom>
        </p:spPr>
      </p:pic>
    </p:spTree>
    <p:extLst>
      <p:ext uri="{BB962C8B-B14F-4D97-AF65-F5344CB8AC3E}">
        <p14:creationId xmlns:p14="http://schemas.microsoft.com/office/powerpoint/2010/main" val="375132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2392-48CE-4F23-A137-12F64F4F57E4}"/>
              </a:ext>
            </a:extLst>
          </p:cNvPr>
          <p:cNvSpPr>
            <a:spLocks noGrp="1"/>
          </p:cNvSpPr>
          <p:nvPr>
            <p:ph type="title"/>
          </p:nvPr>
        </p:nvSpPr>
        <p:spPr>
          <a:xfrm>
            <a:off x="499696" y="224611"/>
            <a:ext cx="11597054" cy="1325563"/>
          </a:xfrm>
        </p:spPr>
        <p:txBody>
          <a:bodyPr/>
          <a:lstStyle/>
          <a:p>
            <a:r>
              <a:rPr lang="en-CA" dirty="0">
                <a:solidFill>
                  <a:srgbClr val="008AAB"/>
                </a:solidFill>
                <a:latin typeface="Bliss Pro Light"/>
              </a:rPr>
              <a:t>Patient Survey: Information, Guidance &amp; Support</a:t>
            </a:r>
          </a:p>
        </p:txBody>
      </p:sp>
      <p:sp>
        <p:nvSpPr>
          <p:cNvPr id="3" name="Content Placeholder 2">
            <a:extLst>
              <a:ext uri="{FF2B5EF4-FFF2-40B4-BE49-F238E27FC236}">
                <a16:creationId xmlns:a16="http://schemas.microsoft.com/office/drawing/2014/main" id="{34F21D04-E3F3-4C7C-A1FF-4866DC0595A7}"/>
              </a:ext>
            </a:extLst>
          </p:cNvPr>
          <p:cNvSpPr>
            <a:spLocks noGrp="1"/>
          </p:cNvSpPr>
          <p:nvPr>
            <p:ph idx="1"/>
          </p:nvPr>
        </p:nvSpPr>
        <p:spPr>
          <a:xfrm>
            <a:off x="499696" y="1505724"/>
            <a:ext cx="6993304" cy="5307826"/>
          </a:xfrm>
        </p:spPr>
        <p:txBody>
          <a:bodyPr>
            <a:normAutofit/>
          </a:bodyPr>
          <a:lstStyle/>
          <a:p>
            <a:pPr marL="0" indent="0">
              <a:buNone/>
            </a:pPr>
            <a:r>
              <a:rPr lang="en-US" sz="1900" b="1" dirty="0">
                <a:solidFill>
                  <a:srgbClr val="4D4639"/>
                </a:solidFill>
                <a:latin typeface="Bliss Pro Light" panose="02000506050000020004" pitchFamily="50" charset="0"/>
                <a:ea typeface="Arial" panose="020B0604020202020204" pitchFamily="34" charset="0"/>
                <a:cs typeface="Arial" panose="020B0604020202020204" pitchFamily="34" charset="0"/>
              </a:rPr>
              <a:t>How do you feel about the amount of information you were given around the time you were first diagnosed with lymphoma? </a:t>
            </a:r>
            <a:endParaRPr lang="en-US" sz="1900" b="1" dirty="0">
              <a:solidFill>
                <a:srgbClr val="FF0000"/>
              </a:solidFill>
              <a:latin typeface="Bliss Pro Light" panose="02000506050000020004" pitchFamily="50" charset="0"/>
              <a:ea typeface="Arial" panose="020B0604020202020204" pitchFamily="34" charset="0"/>
              <a:cs typeface="Arial" panose="020B0604020202020204" pitchFamily="34" charset="0"/>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2400" dirty="0">
              <a:latin typeface="Bliss Pro Light"/>
            </a:endParaRPr>
          </a:p>
          <a:p>
            <a:pPr marL="0" indent="0">
              <a:buNone/>
            </a:pPr>
            <a:endParaRPr lang="en-CA" sz="1000" dirty="0">
              <a:latin typeface="Bliss Pro Light"/>
            </a:endParaRPr>
          </a:p>
          <a:p>
            <a:pPr marL="0" indent="0">
              <a:spcBef>
                <a:spcPts val="2400"/>
              </a:spcBef>
              <a:buNone/>
            </a:pPr>
            <a:r>
              <a:rPr lang="en-US" sz="2000" dirty="0">
                <a:latin typeface="Bliss Pro Light"/>
              </a:rPr>
              <a:t>When asked about information needs</a:t>
            </a:r>
            <a:r>
              <a:rPr lang="en-US" sz="2400" dirty="0">
                <a:latin typeface="Bliss Pro Light"/>
              </a:rPr>
              <a:t>:</a:t>
            </a:r>
            <a:endParaRPr lang="en-CA" sz="2400" dirty="0">
              <a:solidFill>
                <a:srgbClr val="FF0000"/>
              </a:solidFill>
              <a:latin typeface="Bliss Pro Light"/>
            </a:endParaRPr>
          </a:p>
          <a:p>
            <a:pPr lvl="1">
              <a:buClr>
                <a:srgbClr val="008AAB"/>
              </a:buClr>
              <a:buFont typeface="Courier New" panose="02070309020205020404" pitchFamily="49" charset="0"/>
              <a:buChar char="o"/>
            </a:pPr>
            <a:r>
              <a:rPr lang="en-US" sz="1800" dirty="0">
                <a:latin typeface="Bliss Pro Light"/>
              </a:rPr>
              <a:t>41% of patients reported they needed more information about treatment options</a:t>
            </a:r>
          </a:p>
          <a:p>
            <a:pPr lvl="1">
              <a:buClr>
                <a:srgbClr val="008AAB"/>
              </a:buClr>
              <a:buFont typeface="Courier New" panose="02070309020205020404" pitchFamily="49" charset="0"/>
              <a:buChar char="o"/>
            </a:pPr>
            <a:r>
              <a:rPr lang="en-US" sz="1800" dirty="0">
                <a:latin typeface="Bliss Pro Light"/>
              </a:rPr>
              <a:t>39% required more information about side effects from treatment</a:t>
            </a:r>
          </a:p>
          <a:p>
            <a:pPr lvl="1">
              <a:buClr>
                <a:srgbClr val="008AAB"/>
              </a:buClr>
              <a:buFont typeface="Courier New" panose="02070309020205020404" pitchFamily="49" charset="0"/>
              <a:buChar char="o"/>
            </a:pPr>
            <a:r>
              <a:rPr lang="en-US" sz="1800" dirty="0">
                <a:latin typeface="Bliss Pro Light"/>
              </a:rPr>
              <a:t>37% needed more information about diagnosis and what it means</a:t>
            </a:r>
          </a:p>
          <a:p>
            <a:endParaRPr lang="en-CA" sz="2400" dirty="0">
              <a:latin typeface="Bliss Pro Light"/>
            </a:endParaRPr>
          </a:p>
          <a:p>
            <a:endParaRPr lang="en-CA" sz="2400" dirty="0">
              <a:latin typeface="Bliss Pro Light"/>
            </a:endParaRPr>
          </a:p>
        </p:txBody>
      </p:sp>
      <p:pic>
        <p:nvPicPr>
          <p:cNvPr id="4" name="Picture 3" descr="A picture containing drawing&#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9983971" y="5940668"/>
            <a:ext cx="2016000" cy="756000"/>
          </a:xfrm>
          <a:prstGeom prst="rect">
            <a:avLst/>
          </a:prstGeom>
        </p:spPr>
      </p:pic>
      <p:sp>
        <p:nvSpPr>
          <p:cNvPr id="6" name="Content Placeholder 2">
            <a:extLst>
              <a:ext uri="{FF2B5EF4-FFF2-40B4-BE49-F238E27FC236}">
                <a16:creationId xmlns:a16="http://schemas.microsoft.com/office/drawing/2014/main" id="{34F21D04-E3F3-4C7C-A1FF-4866DC0595A7}"/>
              </a:ext>
            </a:extLst>
          </p:cNvPr>
          <p:cNvSpPr txBox="1">
            <a:spLocks/>
          </p:cNvSpPr>
          <p:nvPr/>
        </p:nvSpPr>
        <p:spPr>
          <a:xfrm>
            <a:off x="7587253" y="1658786"/>
            <a:ext cx="4262516" cy="2934603"/>
          </a:xfrm>
          <a:prstGeom prst="rect">
            <a:avLst/>
          </a:prstGeom>
          <a:ln>
            <a:solidFill>
              <a:srgbClr val="008AAB"/>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Bliss Pro Light"/>
              </a:rPr>
              <a:t>When patients were asked to select their top three places to go for information about their healthcare, the following were reported as their top place to go:</a:t>
            </a:r>
            <a:endParaRPr lang="en-CA" sz="2400" dirty="0">
              <a:solidFill>
                <a:srgbClr val="FF0000"/>
              </a:solidFill>
              <a:latin typeface="Bliss Pro Light"/>
            </a:endParaRPr>
          </a:p>
          <a:p>
            <a:pPr lvl="1">
              <a:buClr>
                <a:srgbClr val="008AAB"/>
              </a:buClr>
              <a:buFont typeface="Courier New" panose="02070309020205020404" pitchFamily="49" charset="0"/>
              <a:buChar char="o"/>
            </a:pPr>
            <a:r>
              <a:rPr lang="en-US" sz="1900" dirty="0">
                <a:latin typeface="Bliss Pro Light"/>
              </a:rPr>
              <a:t>76% doctor</a:t>
            </a:r>
          </a:p>
          <a:p>
            <a:pPr lvl="1">
              <a:buClr>
                <a:srgbClr val="008AAB"/>
              </a:buClr>
              <a:buFont typeface="Courier New" panose="02070309020205020404" pitchFamily="49" charset="0"/>
              <a:buChar char="o"/>
            </a:pPr>
            <a:r>
              <a:rPr lang="en-US" sz="1900" dirty="0">
                <a:latin typeface="Bliss Pro Light"/>
              </a:rPr>
              <a:t>11% websites</a:t>
            </a:r>
          </a:p>
          <a:p>
            <a:pPr lvl="1">
              <a:buClr>
                <a:srgbClr val="008AAB"/>
              </a:buClr>
              <a:buFont typeface="Courier New" panose="02070309020205020404" pitchFamily="49" charset="0"/>
              <a:buChar char="o"/>
            </a:pPr>
            <a:r>
              <a:rPr lang="en-US" sz="1900" dirty="0">
                <a:latin typeface="Bliss Pro Light"/>
              </a:rPr>
              <a:t>6% patient </a:t>
            </a:r>
            <a:r>
              <a:rPr lang="en-GB" sz="1900" dirty="0">
                <a:latin typeface="Bliss Pro Light"/>
              </a:rPr>
              <a:t>organisation</a:t>
            </a:r>
          </a:p>
          <a:p>
            <a:endParaRPr lang="en-CA" sz="2400" dirty="0">
              <a:latin typeface="Bliss Pro Light"/>
            </a:endParaRPr>
          </a:p>
          <a:p>
            <a:endParaRPr lang="en-CA" sz="2400" dirty="0">
              <a:latin typeface="Bliss Pro Ligh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049" y="4993420"/>
            <a:ext cx="1088003" cy="1088003"/>
          </a:xfrm>
          <a:prstGeom prst="rect">
            <a:avLst/>
          </a:prstGeom>
        </p:spPr>
      </p:pic>
      <p:pic>
        <p:nvPicPr>
          <p:cNvPr id="5" name="Picture 4"/>
          <p:cNvPicPr>
            <a:picLocks noChangeAspect="1"/>
          </p:cNvPicPr>
          <p:nvPr/>
        </p:nvPicPr>
        <p:blipFill>
          <a:blip r:embed="rId4"/>
          <a:stretch>
            <a:fillRect/>
          </a:stretch>
        </p:blipFill>
        <p:spPr>
          <a:xfrm>
            <a:off x="499696" y="2141806"/>
            <a:ext cx="6778629" cy="1926920"/>
          </a:xfrm>
          <a:prstGeom prst="rect">
            <a:avLst/>
          </a:prstGeom>
        </p:spPr>
      </p:pic>
    </p:spTree>
    <p:extLst>
      <p:ext uri="{BB962C8B-B14F-4D97-AF65-F5344CB8AC3E}">
        <p14:creationId xmlns:p14="http://schemas.microsoft.com/office/powerpoint/2010/main" val="1045998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2693</TotalTime>
  <Words>1543</Words>
  <Application>Microsoft Office PowerPoint</Application>
  <PresentationFormat>Widescreen</PresentationFormat>
  <Paragraphs>191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Bliss Pro Light</vt:lpstr>
      <vt:lpstr>Calibri</vt:lpstr>
      <vt:lpstr>Calibri Light</vt:lpstr>
      <vt:lpstr>Courier New</vt:lpstr>
      <vt:lpstr>Office Theme</vt:lpstr>
      <vt:lpstr>2020 Lymphoma Coalition Global Patient Survey on Lymphomas and CLL</vt:lpstr>
      <vt:lpstr>Survey Background</vt:lpstr>
      <vt:lpstr>Survey Methodology</vt:lpstr>
      <vt:lpstr>Survey Content</vt:lpstr>
      <vt:lpstr>Respondent Demographics</vt:lpstr>
      <vt:lpstr>Respondent Demographics (Patients &amp; Caregivers)</vt:lpstr>
      <vt:lpstr>I. Patient Survey Results</vt:lpstr>
      <vt:lpstr>Patient Diagnostic Demographics</vt:lpstr>
      <vt:lpstr>Patient Survey: Information, Guidance &amp; Support</vt:lpstr>
      <vt:lpstr>Patient Survey: Information, Guidance &amp; Support</vt:lpstr>
      <vt:lpstr>Patient Survey: Physical &amp; Medical Side Effects</vt:lpstr>
      <vt:lpstr>PowerPoint Presentation</vt:lpstr>
      <vt:lpstr>Patient Survey: Fatigue</vt:lpstr>
      <vt:lpstr>Patient Survey: Fatigue</vt:lpstr>
      <vt:lpstr>Patient Survey: Psychosocial Effects</vt:lpstr>
      <vt:lpstr>Patient Survey: Psychosocial Effects</vt:lpstr>
      <vt:lpstr>Patient Survey: Psychosocial Effects</vt:lpstr>
      <vt:lpstr>Patient Survey: Fear of Cancer Relapse </vt:lpstr>
      <vt:lpstr>Patient Survey: Fear of Cancer Relapse </vt:lpstr>
      <vt:lpstr>Patient Survey: Barriers to Treatment</vt:lpstr>
      <vt:lpstr>II. Caregiver Survey Results</vt:lpstr>
      <vt:lpstr>Caregiver Survey: Relationship to Patient </vt:lpstr>
      <vt:lpstr>Caregiver Survey: Diagnostic Demographics</vt:lpstr>
      <vt:lpstr>Caregiver Survey: Information, Guidance &amp; Support </vt:lpstr>
      <vt:lpstr>Caregiver Survey: Impact of Caregiving </vt:lpstr>
      <vt:lpstr>Caregiver Survey: Impact of Caregiving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Lymphoma Coalition Global Patient Survey on Lymphomas and CLL</dc:title>
  <dc:creator>Natalie Dren</dc:creator>
  <cp:lastModifiedBy>Natalie Dren</cp:lastModifiedBy>
  <cp:revision>126</cp:revision>
  <dcterms:created xsi:type="dcterms:W3CDTF">2020-08-05T17:16:03Z</dcterms:created>
  <dcterms:modified xsi:type="dcterms:W3CDTF">2020-09-02T19:16:40Z</dcterms:modified>
</cp:coreProperties>
</file>